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Abel" panose="020B0604020202020204" charset="0"/>
      <p:regular r:id="rId41"/>
    </p:embeddedFont>
    <p:embeddedFont>
      <p:font typeface="Lato" panose="020B0604020202020204" charset="0"/>
      <p:regular r:id="rId42"/>
      <p:bold r:id="rId43"/>
      <p:italic r:id="rId44"/>
      <p:boldItalic r:id="rId45"/>
    </p:embeddedFont>
    <p:embeddedFont>
      <p:font typeface="Raleway"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31753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03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d7c0cf6f2_0_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d7c0cf6f2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773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7c0cf6f2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7c0cf6f2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So we have a camera and a target, it looks simple right ?</a:t>
            </a:r>
            <a:endParaRPr sz="1200">
              <a:solidFill>
                <a:schemeClr val="dk2"/>
              </a:solidFill>
              <a:latin typeface="Times New Roman"/>
              <a:ea typeface="Times New Roman"/>
              <a:cs typeface="Times New Roman"/>
              <a:sym typeface="Times New Roman"/>
            </a:endParaRPr>
          </a:p>
          <a:p>
            <a:pPr marL="0" lvl="0" indent="0" algn="just"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353486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d7c0cf6f2_0_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d7c0cf6f2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Throw a ray and check if it comes back from with the first object being the target right ?</a:t>
            </a:r>
            <a:endParaRPr/>
          </a:p>
        </p:txBody>
      </p:sp>
    </p:spTree>
    <p:extLst>
      <p:ext uri="{BB962C8B-B14F-4D97-AF65-F5344CB8AC3E}">
        <p14:creationId xmlns:p14="http://schemas.microsoft.com/office/powerpoint/2010/main" val="2192361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d7c0cf6f2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d7c0cf6f2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If not we are not/</a:t>
            </a:r>
            <a:endParaRPr/>
          </a:p>
        </p:txBody>
      </p:sp>
    </p:spTree>
    <p:extLst>
      <p:ext uri="{BB962C8B-B14F-4D97-AF65-F5344CB8AC3E}">
        <p14:creationId xmlns:p14="http://schemas.microsoft.com/office/powerpoint/2010/main" val="1219428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d7c0cf6f2_0_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d7c0cf6f2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What happens if the camera can only see part of the target but the center (the position of the target) can be seen by the camera meaning that the ray would indeed return that he is seeing the target but is only really seeing it partially.</a:t>
            </a:r>
            <a:endParaRPr/>
          </a:p>
        </p:txBody>
      </p:sp>
    </p:spTree>
    <p:extLst>
      <p:ext uri="{BB962C8B-B14F-4D97-AF65-F5344CB8AC3E}">
        <p14:creationId xmlns:p14="http://schemas.microsoft.com/office/powerpoint/2010/main" val="921131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d7c0cf6f2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d7c0cf6f2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The solution is to throw multiple targets and that is it.</a:t>
            </a:r>
            <a:endParaRPr sz="1200">
              <a:solidFill>
                <a:schemeClr val="dk2"/>
              </a:solidFill>
              <a:latin typeface="Times New Roman"/>
              <a:ea typeface="Times New Roman"/>
              <a:cs typeface="Times New Roman"/>
              <a:sym typeface="Times New Roman"/>
            </a:endParaRPr>
          </a:p>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But we can't do that to to a complex mesh so instead of doin</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24862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d7c0cf6f2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d7c0cf6f2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But doing so with a complex mesh would be death for computations,	</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8968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7c0cf6f2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d7c0cf6f2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So we use bounding boxes to be able to limit the ray throwing to 8 each corner of the boxes and that is it.</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29341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d7c0cf6f2_0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d7c0cf6f2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32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d7c0cf6f2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d7c0cf6f2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Movement of the camera will be done with spherical coordinates, easy enough</a:t>
            </a:r>
            <a:endParaRPr sz="1200">
              <a:solidFill>
                <a:schemeClr val="dk2"/>
              </a:solidFill>
              <a:latin typeface="Times New Roman"/>
              <a:ea typeface="Times New Roman"/>
              <a:cs typeface="Times New Roman"/>
              <a:sym typeface="Times New Roman"/>
            </a:endParaRPr>
          </a:p>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We will be moving one of the angles so that the camera will be moving on that red line.</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2593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7c0cf6f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7c0cf6f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One of the biggest problems when it comes to the feeling of the camera to the player when it coems to the camera is that we only notice the camera when it fails or it bothers the player: </a:t>
            </a:r>
            <a:endParaRPr/>
          </a:p>
          <a:p>
            <a:pPr marL="0" lvl="0" indent="0" algn="l" rtl="0">
              <a:spcBef>
                <a:spcPts val="0"/>
              </a:spcBef>
              <a:spcAft>
                <a:spcPts val="0"/>
              </a:spcAft>
              <a:buNone/>
            </a:pPr>
            <a:endParaRPr/>
          </a:p>
          <a:p>
            <a:pPr marL="0" lvl="0" indent="0" algn="l" rtl="0">
              <a:spcBef>
                <a:spcPts val="0"/>
              </a:spcBef>
              <a:spcAft>
                <a:spcPts val="0"/>
              </a:spcAft>
              <a:buNone/>
            </a:pPr>
            <a:r>
              <a:rPr lang="es"/>
              <a:t>How do we make the camera be usefu or at least be invisible.</a:t>
            </a:r>
            <a:endParaRPr/>
          </a:p>
        </p:txBody>
      </p:sp>
    </p:spTree>
    <p:extLst>
      <p:ext uri="{BB962C8B-B14F-4D97-AF65-F5344CB8AC3E}">
        <p14:creationId xmlns:p14="http://schemas.microsoft.com/office/powerpoint/2010/main" val="415276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d7c0cf6f2_0_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d7c0cf6f2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Then when we habve an obstacle that is bothering the view we simply move the camera to another position and check again and repite until we found a beteter position.</a:t>
            </a:r>
            <a:endParaRPr/>
          </a:p>
        </p:txBody>
      </p:sp>
    </p:spTree>
    <p:extLst>
      <p:ext uri="{BB962C8B-B14F-4D97-AF65-F5344CB8AC3E}">
        <p14:creationId xmlns:p14="http://schemas.microsoft.com/office/powerpoint/2010/main" val="4175366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d7c0cf6f2_0_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d7c0cf6f2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But remember this ? how do we know what is the better side:</a:t>
            </a:r>
            <a:endParaRPr/>
          </a:p>
        </p:txBody>
      </p:sp>
    </p:spTree>
    <p:extLst>
      <p:ext uri="{BB962C8B-B14F-4D97-AF65-F5344CB8AC3E}">
        <p14:creationId xmlns:p14="http://schemas.microsoft.com/office/powerpoint/2010/main" val="2853232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d7c0cf6f2_0_8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d7c0cf6f2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Percentage of vision will be computed with the rays </a:t>
            </a:r>
            <a:endParaRPr sz="1200">
              <a:solidFill>
                <a:schemeClr val="dk2"/>
              </a:solidFill>
              <a:latin typeface="Times New Roman"/>
              <a:ea typeface="Times New Roman"/>
              <a:cs typeface="Times New Roman"/>
              <a:sym typeface="Times New Roman"/>
            </a:endParaRPr>
          </a:p>
          <a:p>
            <a:pPr marL="0" lvl="0" indent="0" algn="just"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And the distance of vision will be the difference between the starting angle to the new onew</a:t>
            </a:r>
            <a:endParaRPr sz="1200">
              <a:solidFill>
                <a:schemeClr val="dk2"/>
              </a:solidFill>
              <a:latin typeface="Times New Roman"/>
              <a:ea typeface="Times New Roman"/>
              <a:cs typeface="Times New Roman"/>
              <a:sym typeface="Times New Roman"/>
            </a:endParaRPr>
          </a:p>
          <a:p>
            <a:pPr marL="0" lvl="0" indent="0" algn="just"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81720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d7c0cf6f2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d7c0cf6f2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extLst>
      <p:ext uri="{BB962C8B-B14F-4D97-AF65-F5344CB8AC3E}">
        <p14:creationId xmlns:p14="http://schemas.microsoft.com/office/powerpoint/2010/main" val="2118870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d7c0cf6f2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d7c0cf6f2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extLst>
      <p:ext uri="{BB962C8B-B14F-4D97-AF65-F5344CB8AC3E}">
        <p14:creationId xmlns:p14="http://schemas.microsoft.com/office/powerpoint/2010/main" val="356518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d7c0cf6f2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d7c0cf6f2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537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d7c0cf6f2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d7c0cf6f2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we need to take into account all of what the camera sees, meaning we can’t assume that the camera will be looking at the direction of each entity so raycasting is not going to be a direct solution similar to obstacle avoidance.</a:t>
            </a: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Must use frustum and frustum collision</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4157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d7c0cf6f2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d7c0cf6f2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we need to take into account all of what the camera sees, meaning we can’t assume that the camera will be looking at the direction of each entity so raycasting is not going to be a direct solution similar to obstacle avoidance.</a:t>
            </a: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Must use frustum and frustum collision</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64571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d7c0cf6f2_0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d7c0cf6f2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we need to take into account all of what the camera sees, meaning we can’t assume that the camera will be looking at the direction of each entity so raycasting is not going to be a direct solution similar to obstacle avoidance.</a:t>
            </a: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Must use frustum and frustum collision</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58300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7c0cf6f2_0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7c0cf6f2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76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d7c0cf6f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d7c0cf6f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559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d7c0cf6f2_0_1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d7c0cf6f2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AVERAGE OF THE TARGETS POSITION</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72317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d7c0cf6f2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d7c0cf6f2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then we check if we all the targets are inside of the frustum and not</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40339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d7c0cf6f2_0_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d7c0cf6f2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We modify the distance.</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89917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d7c0cf6f2_0_1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d7c0cf6f2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84189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d7c0cf6f2_0_1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d7c0cf6f2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23632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d7c0cf6f2_0_1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d7c0cf6f2_0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13457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d7c0cf6f2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d7c0cf6f2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74250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d7c0cf6f2_0_10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d7c0cf6f2_0_1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337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d7c0cf6f2_0_1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d7c0cf6f2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120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d7c0cf6f2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d7c0cf6f2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2"/>
              </a:buClr>
              <a:buSzPts val="1100"/>
              <a:buFont typeface="Arial"/>
              <a:buNone/>
            </a:pPr>
            <a:r>
              <a:rPr lang="es" sz="1200">
                <a:solidFill>
                  <a:schemeClr val="dk2"/>
                </a:solidFill>
                <a:latin typeface="Times New Roman"/>
                <a:ea typeface="Times New Roman"/>
                <a:cs typeface="Times New Roman"/>
                <a:sym typeface="Times New Roman"/>
              </a:rPr>
              <a:t>What problems are we trying to fix ?</a:t>
            </a:r>
            <a:endParaRPr/>
          </a:p>
        </p:txBody>
      </p:sp>
    </p:spTree>
    <p:extLst>
      <p:ext uri="{BB962C8B-B14F-4D97-AF65-F5344CB8AC3E}">
        <p14:creationId xmlns:p14="http://schemas.microsoft.com/office/powerpoint/2010/main" val="215924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d7c0cf6f2_0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d7c0cf6f2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We can already see the problem in this picture. but there are more issues than the ones we can see in first hand.:</a:t>
            </a:r>
            <a:endParaRPr sz="1200">
              <a:solidFill>
                <a:schemeClr val="dk2"/>
              </a:solidFill>
              <a:latin typeface="Times New Roman"/>
              <a:ea typeface="Times New Roman"/>
              <a:cs typeface="Times New Roman"/>
              <a:sym typeface="Times New Roman"/>
            </a:endParaRPr>
          </a:p>
          <a:p>
            <a:pPr marL="0" lvl="0" indent="0" algn="just" rtl="0">
              <a:spcBef>
                <a:spcPts val="0"/>
              </a:spcBef>
              <a:spcAft>
                <a:spcPts val="0"/>
              </a:spcAft>
              <a:buClr>
                <a:schemeClr val="dk2"/>
              </a:buClr>
              <a:buSzPts val="1100"/>
              <a:buFont typeface="Arial"/>
              <a:buNone/>
            </a:pPr>
            <a:r>
              <a:rPr lang="es" sz="1200">
                <a:solidFill>
                  <a:schemeClr val="dk2"/>
                </a:solidFill>
                <a:latin typeface="Times New Roman"/>
                <a:ea typeface="Times New Roman"/>
                <a:cs typeface="Times New Roman"/>
                <a:sym typeface="Times New Roman"/>
              </a:rPr>
              <a:t>First of all we can’t see the object that we are targeting meaning that the player doesn’t know how what is going on.</a:t>
            </a:r>
            <a:endParaRPr/>
          </a:p>
        </p:txBody>
      </p:sp>
    </p:spTree>
    <p:extLst>
      <p:ext uri="{BB962C8B-B14F-4D97-AF65-F5344CB8AC3E}">
        <p14:creationId xmlns:p14="http://schemas.microsoft.com/office/powerpoint/2010/main" val="512013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7c0cf6f2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7c0cf6f2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Apart from that, how can we know if we are seeing the entire object or just part of it?</a:t>
            </a:r>
            <a:endParaRPr sz="1200">
              <a:solidFill>
                <a:schemeClr val="dk2"/>
              </a:solidFill>
              <a:latin typeface="Times New Roman"/>
              <a:ea typeface="Times New Roman"/>
              <a:cs typeface="Times New Roman"/>
              <a:sym typeface="Times New Roman"/>
            </a:endParaRPr>
          </a:p>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In the case where we are trying to solve this problem, what side should the camera go to?</a:t>
            </a:r>
            <a:endParaRPr sz="1200">
              <a:solidFill>
                <a:schemeClr val="dk2"/>
              </a:solidFill>
              <a:latin typeface="Times New Roman"/>
              <a:ea typeface="Times New Roman"/>
              <a:cs typeface="Times New Roman"/>
              <a:sym typeface="Times New Roman"/>
            </a:endParaRPr>
          </a:p>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How do we know what side is better left or right ?</a:t>
            </a:r>
            <a:endParaRPr/>
          </a:p>
        </p:txBody>
      </p:sp>
    </p:spTree>
    <p:extLst>
      <p:ext uri="{BB962C8B-B14F-4D97-AF65-F5344CB8AC3E}">
        <p14:creationId xmlns:p14="http://schemas.microsoft.com/office/powerpoint/2010/main" val="154442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d7c0cf6f2_0_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d7c0cf6f2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70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d7c0cf6f2_0_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d7c0cf6f2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What problems are we trying to fix ?</a:t>
            </a:r>
            <a:endParaRPr/>
          </a:p>
        </p:txBody>
      </p:sp>
    </p:spTree>
    <p:extLst>
      <p:ext uri="{BB962C8B-B14F-4D97-AF65-F5344CB8AC3E}">
        <p14:creationId xmlns:p14="http://schemas.microsoft.com/office/powerpoint/2010/main" val="3430392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d7c0cf6f2_0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d7c0cf6f2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200">
                <a:solidFill>
                  <a:schemeClr val="dk2"/>
                </a:solidFill>
                <a:latin typeface="Times New Roman"/>
                <a:ea typeface="Times New Roman"/>
                <a:cs typeface="Times New Roman"/>
                <a:sym typeface="Times New Roman"/>
              </a:rPr>
              <a:t>When it comes to having multiple targets, the main problem is not having any of the agents out of the camera or getting them out of the shot because we are trying to get other in.</a:t>
            </a: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s" sz="1200">
                <a:solidFill>
                  <a:schemeClr val="dk2"/>
                </a:solidFill>
                <a:latin typeface="Times New Roman"/>
                <a:ea typeface="Times New Roman"/>
                <a:cs typeface="Times New Roman"/>
                <a:sym typeface="Times New Roman"/>
              </a:rPr>
              <a:t>Some targets are partially visible others are out of the camera’s field of view</a:t>
            </a:r>
            <a:endParaRPr sz="120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08321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0" y="644125"/>
            <a:ext cx="91440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Camera Obstacle Avoidance</a:t>
            </a:r>
            <a:endParaRPr/>
          </a:p>
          <a:p>
            <a:pPr marL="0" lvl="0" indent="0" algn="l" rtl="0">
              <a:spcBef>
                <a:spcPts val="0"/>
              </a:spcBef>
              <a:spcAft>
                <a:spcPts val="0"/>
              </a:spcAft>
              <a:buNone/>
            </a:pPr>
            <a:r>
              <a:rPr lang="es"/>
              <a:t>And</a:t>
            </a:r>
            <a:endParaRPr/>
          </a:p>
          <a:p>
            <a:pPr marL="0" lvl="0" indent="0" algn="l" rtl="0">
              <a:spcBef>
                <a:spcPts val="0"/>
              </a:spcBef>
              <a:spcAft>
                <a:spcPts val="0"/>
              </a:spcAft>
              <a:buNone/>
            </a:pPr>
            <a:r>
              <a:rPr lang="es"/>
              <a:t>Multiple Targeting</a:t>
            </a:r>
            <a:endParaRPr/>
          </a:p>
        </p:txBody>
      </p:sp>
      <p:sp>
        <p:nvSpPr>
          <p:cNvPr id="73" name="Google Shape;73;p13"/>
          <p:cNvSpPr txBox="1">
            <a:spLocks noGrp="1"/>
          </p:cNvSpPr>
          <p:nvPr>
            <p:ph type="subTitle" idx="1"/>
          </p:nvPr>
        </p:nvSpPr>
        <p:spPr>
          <a:xfrm>
            <a:off x="2450700" y="4405210"/>
            <a:ext cx="4242600" cy="73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By Alexandre Corcia Aguilera</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Obstacle Avoidance</a:t>
            </a:r>
            <a:endParaRPr/>
          </a:p>
        </p:txBody>
      </p:sp>
      <p:sp>
        <p:nvSpPr>
          <p:cNvPr id="129" name="Google Shape;129;p22"/>
          <p:cNvSpPr txBox="1">
            <a:spLocks noGrp="1"/>
          </p:cNvSpPr>
          <p:nvPr>
            <p:ph type="body" idx="2"/>
          </p:nvPr>
        </p:nvSpPr>
        <p:spPr>
          <a:xfrm>
            <a:off x="4939500" y="724200"/>
            <a:ext cx="41634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 sz="3000"/>
              <a:t>Detecting The Problem </a:t>
            </a:r>
            <a:endParaRPr sz="30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Detecting The Problem</a:t>
            </a:r>
            <a:endParaRPr sz="1800">
              <a:solidFill>
                <a:srgbClr val="B7B7B7"/>
              </a:solidFill>
            </a:endParaRPr>
          </a:p>
        </p:txBody>
      </p:sp>
      <p:pic>
        <p:nvPicPr>
          <p:cNvPr id="135" name="Google Shape;135;p23"/>
          <p:cNvPicPr preferRelativeResize="0"/>
          <p:nvPr/>
        </p:nvPicPr>
        <p:blipFill>
          <a:blip r:embed="rId3">
            <a:alphaModFix/>
          </a:blip>
          <a:stretch>
            <a:fillRect/>
          </a:stretch>
        </p:blipFill>
        <p:spPr>
          <a:xfrm>
            <a:off x="969625" y="1726425"/>
            <a:ext cx="2010750" cy="2010750"/>
          </a:xfrm>
          <a:prstGeom prst="rect">
            <a:avLst/>
          </a:prstGeom>
          <a:noFill/>
          <a:ln>
            <a:noFill/>
          </a:ln>
        </p:spPr>
      </p:pic>
      <p:sp>
        <p:nvSpPr>
          <p:cNvPr id="136" name="Google Shape;136;p23"/>
          <p:cNvSpPr/>
          <p:nvPr/>
        </p:nvSpPr>
        <p:spPr>
          <a:xfrm>
            <a:off x="6818850" y="2119350"/>
            <a:ext cx="1246200" cy="12258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Detecting The Problem</a:t>
            </a:r>
            <a:endParaRPr sz="1800">
              <a:solidFill>
                <a:srgbClr val="B7B7B7"/>
              </a:solidFill>
            </a:endParaRPr>
          </a:p>
        </p:txBody>
      </p:sp>
      <p:pic>
        <p:nvPicPr>
          <p:cNvPr id="142" name="Google Shape;142;p24"/>
          <p:cNvPicPr preferRelativeResize="0"/>
          <p:nvPr/>
        </p:nvPicPr>
        <p:blipFill>
          <a:blip r:embed="rId3">
            <a:alphaModFix/>
          </a:blip>
          <a:stretch>
            <a:fillRect/>
          </a:stretch>
        </p:blipFill>
        <p:spPr>
          <a:xfrm>
            <a:off x="969625" y="1726425"/>
            <a:ext cx="2010750" cy="2010750"/>
          </a:xfrm>
          <a:prstGeom prst="rect">
            <a:avLst/>
          </a:prstGeom>
          <a:noFill/>
          <a:ln>
            <a:noFill/>
          </a:ln>
        </p:spPr>
      </p:pic>
      <p:cxnSp>
        <p:nvCxnSpPr>
          <p:cNvPr id="143" name="Google Shape;143;p24"/>
          <p:cNvCxnSpPr/>
          <p:nvPr/>
        </p:nvCxnSpPr>
        <p:spPr>
          <a:xfrm>
            <a:off x="3031500" y="2731800"/>
            <a:ext cx="3634200" cy="900"/>
          </a:xfrm>
          <a:prstGeom prst="straightConnector1">
            <a:avLst/>
          </a:prstGeom>
          <a:noFill/>
          <a:ln w="9525" cap="flat" cmpd="sng">
            <a:solidFill>
              <a:schemeClr val="dk2"/>
            </a:solidFill>
            <a:prstDash val="solid"/>
            <a:round/>
            <a:headEnd type="none" w="med" len="med"/>
            <a:tailEnd type="triangle" w="med" len="med"/>
          </a:ln>
        </p:spPr>
      </p:cxnSp>
      <p:sp>
        <p:nvSpPr>
          <p:cNvPr id="144" name="Google Shape;144;p24"/>
          <p:cNvSpPr/>
          <p:nvPr/>
        </p:nvSpPr>
        <p:spPr>
          <a:xfrm>
            <a:off x="6818850" y="2119350"/>
            <a:ext cx="1246200" cy="12258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Detecting The Problem</a:t>
            </a:r>
            <a:endParaRPr sz="1800">
              <a:solidFill>
                <a:srgbClr val="B7B7B7"/>
              </a:solidFill>
            </a:endParaRPr>
          </a:p>
        </p:txBody>
      </p:sp>
      <p:pic>
        <p:nvPicPr>
          <p:cNvPr id="150" name="Google Shape;150;p25"/>
          <p:cNvPicPr preferRelativeResize="0"/>
          <p:nvPr/>
        </p:nvPicPr>
        <p:blipFill>
          <a:blip r:embed="rId3">
            <a:alphaModFix/>
          </a:blip>
          <a:stretch>
            <a:fillRect/>
          </a:stretch>
        </p:blipFill>
        <p:spPr>
          <a:xfrm>
            <a:off x="969625" y="1726425"/>
            <a:ext cx="2010750" cy="2010750"/>
          </a:xfrm>
          <a:prstGeom prst="rect">
            <a:avLst/>
          </a:prstGeom>
          <a:noFill/>
          <a:ln>
            <a:noFill/>
          </a:ln>
        </p:spPr>
      </p:pic>
      <p:cxnSp>
        <p:nvCxnSpPr>
          <p:cNvPr id="151" name="Google Shape;151;p25"/>
          <p:cNvCxnSpPr/>
          <p:nvPr/>
        </p:nvCxnSpPr>
        <p:spPr>
          <a:xfrm>
            <a:off x="3031500" y="2731800"/>
            <a:ext cx="3634200" cy="900"/>
          </a:xfrm>
          <a:prstGeom prst="straightConnector1">
            <a:avLst/>
          </a:prstGeom>
          <a:noFill/>
          <a:ln w="9525" cap="flat" cmpd="sng">
            <a:solidFill>
              <a:schemeClr val="dk2"/>
            </a:solidFill>
            <a:prstDash val="solid"/>
            <a:round/>
            <a:headEnd type="none" w="med" len="med"/>
            <a:tailEnd type="triangle" w="med" len="med"/>
          </a:ln>
        </p:spPr>
      </p:cxnSp>
      <p:sp>
        <p:nvSpPr>
          <p:cNvPr id="152" name="Google Shape;152;p25"/>
          <p:cNvSpPr/>
          <p:nvPr/>
        </p:nvSpPr>
        <p:spPr>
          <a:xfrm>
            <a:off x="6818850" y="2119350"/>
            <a:ext cx="1246200" cy="12258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p:nvPr/>
        </p:nvSpPr>
        <p:spPr>
          <a:xfrm>
            <a:off x="5156750" y="2013450"/>
            <a:ext cx="878100" cy="143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a:off x="3892163" y="2571750"/>
            <a:ext cx="352800" cy="3066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Detecting The Problem</a:t>
            </a:r>
            <a:endParaRPr sz="1800">
              <a:solidFill>
                <a:srgbClr val="B7B7B7"/>
              </a:solidFill>
            </a:endParaRPr>
          </a:p>
        </p:txBody>
      </p:sp>
      <p:pic>
        <p:nvPicPr>
          <p:cNvPr id="160" name="Google Shape;160;p26"/>
          <p:cNvPicPr preferRelativeResize="0"/>
          <p:nvPr/>
        </p:nvPicPr>
        <p:blipFill>
          <a:blip r:embed="rId3">
            <a:alphaModFix/>
          </a:blip>
          <a:stretch>
            <a:fillRect/>
          </a:stretch>
        </p:blipFill>
        <p:spPr>
          <a:xfrm>
            <a:off x="969625" y="1726425"/>
            <a:ext cx="2010750" cy="2010750"/>
          </a:xfrm>
          <a:prstGeom prst="rect">
            <a:avLst/>
          </a:prstGeom>
          <a:noFill/>
          <a:ln>
            <a:noFill/>
          </a:ln>
        </p:spPr>
      </p:pic>
      <p:cxnSp>
        <p:nvCxnSpPr>
          <p:cNvPr id="161" name="Google Shape;161;p26"/>
          <p:cNvCxnSpPr/>
          <p:nvPr/>
        </p:nvCxnSpPr>
        <p:spPr>
          <a:xfrm>
            <a:off x="3031500" y="2731800"/>
            <a:ext cx="3634200" cy="90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6"/>
          <p:cNvSpPr/>
          <p:nvPr/>
        </p:nvSpPr>
        <p:spPr>
          <a:xfrm>
            <a:off x="6818850" y="2119350"/>
            <a:ext cx="1246200" cy="12258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156750" y="2013450"/>
            <a:ext cx="878100" cy="64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5156750" y="2808150"/>
            <a:ext cx="878100" cy="64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Detecting The Problem</a:t>
            </a:r>
            <a:endParaRPr sz="1800">
              <a:solidFill>
                <a:srgbClr val="B7B7B7"/>
              </a:solidFill>
            </a:endParaRPr>
          </a:p>
        </p:txBody>
      </p:sp>
      <p:pic>
        <p:nvPicPr>
          <p:cNvPr id="170" name="Google Shape;170;p27"/>
          <p:cNvPicPr preferRelativeResize="0"/>
          <p:nvPr/>
        </p:nvPicPr>
        <p:blipFill>
          <a:blip r:embed="rId3">
            <a:alphaModFix/>
          </a:blip>
          <a:stretch>
            <a:fillRect/>
          </a:stretch>
        </p:blipFill>
        <p:spPr>
          <a:xfrm>
            <a:off x="969625" y="1726425"/>
            <a:ext cx="2010750" cy="2010750"/>
          </a:xfrm>
          <a:prstGeom prst="rect">
            <a:avLst/>
          </a:prstGeom>
          <a:noFill/>
          <a:ln>
            <a:noFill/>
          </a:ln>
        </p:spPr>
      </p:pic>
      <p:cxnSp>
        <p:nvCxnSpPr>
          <p:cNvPr id="171" name="Google Shape;171;p27"/>
          <p:cNvCxnSpPr>
            <a:endCxn id="172" idx="2"/>
          </p:cNvCxnSpPr>
          <p:nvPr/>
        </p:nvCxnSpPr>
        <p:spPr>
          <a:xfrm>
            <a:off x="3031650" y="2731950"/>
            <a:ext cx="3787200" cy="300"/>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27"/>
          <p:cNvSpPr/>
          <p:nvPr/>
        </p:nvSpPr>
        <p:spPr>
          <a:xfrm>
            <a:off x="6818850" y="2119350"/>
            <a:ext cx="1246200" cy="12258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7"/>
          <p:cNvCxnSpPr>
            <a:stCxn id="170" idx="3"/>
            <a:endCxn id="172" idx="4"/>
          </p:cNvCxnSpPr>
          <p:nvPr/>
        </p:nvCxnSpPr>
        <p:spPr>
          <a:xfrm>
            <a:off x="2980375" y="2731800"/>
            <a:ext cx="4461600" cy="613200"/>
          </a:xfrm>
          <a:prstGeom prst="straightConnector1">
            <a:avLst/>
          </a:prstGeom>
          <a:noFill/>
          <a:ln w="9525" cap="flat" cmpd="sng">
            <a:solidFill>
              <a:schemeClr val="dk2"/>
            </a:solidFill>
            <a:prstDash val="solid"/>
            <a:round/>
            <a:headEnd type="none" w="med" len="med"/>
            <a:tailEnd type="triangle" w="med" len="med"/>
          </a:ln>
        </p:spPr>
      </p:cxnSp>
      <p:cxnSp>
        <p:nvCxnSpPr>
          <p:cNvPr id="174" name="Google Shape;174;p27"/>
          <p:cNvCxnSpPr>
            <a:stCxn id="170" idx="3"/>
            <a:endCxn id="172" idx="0"/>
          </p:cNvCxnSpPr>
          <p:nvPr/>
        </p:nvCxnSpPr>
        <p:spPr>
          <a:xfrm rot="10800000" flipH="1">
            <a:off x="2980375" y="2119200"/>
            <a:ext cx="4461600" cy="612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Detecting The Problem</a:t>
            </a:r>
            <a:endParaRPr sz="1800">
              <a:solidFill>
                <a:srgbClr val="B7B7B7"/>
              </a:solidFill>
            </a:endParaRPr>
          </a:p>
        </p:txBody>
      </p:sp>
      <p:pic>
        <p:nvPicPr>
          <p:cNvPr id="180" name="Google Shape;180;p28"/>
          <p:cNvPicPr preferRelativeResize="0"/>
          <p:nvPr/>
        </p:nvPicPr>
        <p:blipFill>
          <a:blip r:embed="rId3">
            <a:alphaModFix/>
          </a:blip>
          <a:stretch>
            <a:fillRect/>
          </a:stretch>
        </p:blipFill>
        <p:spPr>
          <a:xfrm>
            <a:off x="1159625" y="1662725"/>
            <a:ext cx="2341425" cy="18180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Detecting The Problem</a:t>
            </a:r>
            <a:endParaRPr sz="1800">
              <a:solidFill>
                <a:srgbClr val="B7B7B7"/>
              </a:solidFill>
            </a:endParaRPr>
          </a:p>
        </p:txBody>
      </p:sp>
      <p:pic>
        <p:nvPicPr>
          <p:cNvPr id="186" name="Google Shape;186;p29"/>
          <p:cNvPicPr preferRelativeResize="0"/>
          <p:nvPr/>
        </p:nvPicPr>
        <p:blipFill>
          <a:blip r:embed="rId3">
            <a:alphaModFix/>
          </a:blip>
          <a:stretch>
            <a:fillRect/>
          </a:stretch>
        </p:blipFill>
        <p:spPr>
          <a:xfrm>
            <a:off x="1159625" y="1662725"/>
            <a:ext cx="2341425" cy="1818050"/>
          </a:xfrm>
          <a:prstGeom prst="rect">
            <a:avLst/>
          </a:prstGeom>
          <a:noFill/>
          <a:ln>
            <a:noFill/>
          </a:ln>
        </p:spPr>
      </p:pic>
      <p:pic>
        <p:nvPicPr>
          <p:cNvPr id="187" name="Google Shape;187;p29"/>
          <p:cNvPicPr preferRelativeResize="0"/>
          <p:nvPr/>
        </p:nvPicPr>
        <p:blipFill>
          <a:blip r:embed="rId4">
            <a:alphaModFix/>
          </a:blip>
          <a:stretch>
            <a:fillRect/>
          </a:stretch>
        </p:blipFill>
        <p:spPr>
          <a:xfrm>
            <a:off x="5745825" y="1651975"/>
            <a:ext cx="2100425" cy="183955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Obstacle Avoidance</a:t>
            </a:r>
            <a:endParaRPr/>
          </a:p>
        </p:txBody>
      </p:sp>
      <p:sp>
        <p:nvSpPr>
          <p:cNvPr id="193" name="Google Shape;193;p30"/>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94" name="Google Shape;194;p30"/>
          <p:cNvSpPr txBox="1">
            <a:spLocks noGrp="1"/>
          </p:cNvSpPr>
          <p:nvPr>
            <p:ph type="body" idx="2"/>
          </p:nvPr>
        </p:nvSpPr>
        <p:spPr>
          <a:xfrm>
            <a:off x="4939500" y="724200"/>
            <a:ext cx="41634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 sz="3000"/>
              <a:t>Solving The Problem </a:t>
            </a:r>
            <a:endParaRPr sz="30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Solving the Problem</a:t>
            </a:r>
            <a:endParaRPr sz="1800">
              <a:solidFill>
                <a:srgbClr val="B7B7B7"/>
              </a:solidFill>
            </a:endParaRPr>
          </a:p>
        </p:txBody>
      </p:sp>
      <p:pic>
        <p:nvPicPr>
          <p:cNvPr id="200" name="Google Shape;200;p31"/>
          <p:cNvPicPr preferRelativeResize="0"/>
          <p:nvPr/>
        </p:nvPicPr>
        <p:blipFill rotWithShape="1">
          <a:blip r:embed="rId3">
            <a:alphaModFix/>
          </a:blip>
          <a:srcRect t="5921" b="6097"/>
          <a:stretch/>
        </p:blipFill>
        <p:spPr>
          <a:xfrm>
            <a:off x="2665725" y="890602"/>
            <a:ext cx="3694800" cy="381362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Introduction:</a:t>
            </a:r>
            <a:endParaRPr>
              <a:solidFill>
                <a:schemeClr val="dk1"/>
              </a:solidFill>
            </a:endParaRPr>
          </a:p>
          <a:p>
            <a:pPr marL="0" lvl="0" indent="0" algn="l" rtl="0">
              <a:spcBef>
                <a:spcPts val="0"/>
              </a:spcBef>
              <a:spcAft>
                <a:spcPts val="0"/>
              </a:spcAft>
              <a:buNone/>
            </a:pPr>
            <a:endParaRPr sz="1800">
              <a:solidFill>
                <a:schemeClr val="dk1"/>
              </a:solidFill>
            </a:endParaRPr>
          </a:p>
        </p:txBody>
      </p:sp>
      <p:pic>
        <p:nvPicPr>
          <p:cNvPr id="79" name="Google Shape;79;p14"/>
          <p:cNvPicPr preferRelativeResize="0"/>
          <p:nvPr/>
        </p:nvPicPr>
        <p:blipFill rotWithShape="1">
          <a:blip r:embed="rId3">
            <a:alphaModFix/>
          </a:blip>
          <a:srcRect l="-2180" r="2180"/>
          <a:stretch/>
        </p:blipFill>
        <p:spPr>
          <a:xfrm>
            <a:off x="4224574" y="303452"/>
            <a:ext cx="4460301" cy="2508899"/>
          </a:xfrm>
          <a:prstGeom prst="rect">
            <a:avLst/>
          </a:prstGeom>
          <a:noFill/>
          <a:ln>
            <a:noFill/>
          </a:ln>
        </p:spPr>
      </p:pic>
      <p:pic>
        <p:nvPicPr>
          <p:cNvPr id="80" name="Google Shape;80;p14"/>
          <p:cNvPicPr preferRelativeResize="0"/>
          <p:nvPr/>
        </p:nvPicPr>
        <p:blipFill>
          <a:blip r:embed="rId4">
            <a:alphaModFix/>
          </a:blip>
          <a:stretch>
            <a:fillRect/>
          </a:stretch>
        </p:blipFill>
        <p:spPr>
          <a:xfrm>
            <a:off x="246725" y="2250687"/>
            <a:ext cx="4460297" cy="2405511"/>
          </a:xfrm>
          <a:prstGeom prst="rect">
            <a:avLst/>
          </a:prstGeom>
          <a:noFill/>
          <a:ln>
            <a:noFill/>
          </a:ln>
        </p:spPr>
      </p:pic>
      <p:pic>
        <p:nvPicPr>
          <p:cNvPr id="81" name="Google Shape;81;p14"/>
          <p:cNvPicPr preferRelativeResize="0"/>
          <p:nvPr/>
        </p:nvPicPr>
        <p:blipFill>
          <a:blip r:embed="rId5">
            <a:alphaModFix/>
          </a:blip>
          <a:stretch>
            <a:fillRect/>
          </a:stretch>
        </p:blipFill>
        <p:spPr>
          <a:xfrm>
            <a:off x="6576378" y="3103937"/>
            <a:ext cx="1869820" cy="163726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Solving the Problem</a:t>
            </a:r>
            <a:endParaRPr sz="1800">
              <a:solidFill>
                <a:srgbClr val="B7B7B7"/>
              </a:solidFill>
            </a:endParaRPr>
          </a:p>
        </p:txBody>
      </p:sp>
      <p:pic>
        <p:nvPicPr>
          <p:cNvPr id="206" name="Google Shape;206;p32"/>
          <p:cNvPicPr preferRelativeResize="0"/>
          <p:nvPr/>
        </p:nvPicPr>
        <p:blipFill rotWithShape="1">
          <a:blip r:embed="rId3">
            <a:alphaModFix/>
          </a:blip>
          <a:srcRect t="6541" b="7154"/>
          <a:stretch/>
        </p:blipFill>
        <p:spPr>
          <a:xfrm>
            <a:off x="2552874" y="800449"/>
            <a:ext cx="3920512" cy="399392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Solving the Problem</a:t>
            </a:r>
            <a:endParaRPr sz="1800">
              <a:solidFill>
                <a:srgbClr val="B7B7B7"/>
              </a:solidFill>
            </a:endParaRPr>
          </a:p>
        </p:txBody>
      </p:sp>
      <p:pic>
        <p:nvPicPr>
          <p:cNvPr id="212" name="Google Shape;212;p33"/>
          <p:cNvPicPr preferRelativeResize="0"/>
          <p:nvPr/>
        </p:nvPicPr>
        <p:blipFill>
          <a:blip r:embed="rId3">
            <a:alphaModFix/>
          </a:blip>
          <a:stretch>
            <a:fillRect/>
          </a:stretch>
        </p:blipFill>
        <p:spPr>
          <a:xfrm>
            <a:off x="603775" y="621675"/>
            <a:ext cx="7938302" cy="4460651"/>
          </a:xfrm>
          <a:prstGeom prst="rect">
            <a:avLst/>
          </a:prstGeom>
          <a:noFill/>
          <a:ln>
            <a:noFill/>
          </a:ln>
        </p:spPr>
      </p:pic>
      <p:sp>
        <p:nvSpPr>
          <p:cNvPr id="213" name="Google Shape;213;p33"/>
          <p:cNvSpPr/>
          <p:nvPr/>
        </p:nvSpPr>
        <p:spPr>
          <a:xfrm>
            <a:off x="5107700" y="2371400"/>
            <a:ext cx="1856100" cy="961200"/>
          </a:xfrm>
          <a:prstGeom prst="curvedLeftArrow">
            <a:avLst>
              <a:gd name="adj1" fmla="val 25000"/>
              <a:gd name="adj2" fmla="val 50000"/>
              <a:gd name="adj3" fmla="val 25000"/>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1804775" y="2371400"/>
            <a:ext cx="1856100" cy="961200"/>
          </a:xfrm>
          <a:prstGeom prst="curvedRightArrow">
            <a:avLst>
              <a:gd name="adj1" fmla="val 25000"/>
              <a:gd name="adj2" fmla="val 50000"/>
              <a:gd name="adj3"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319500" y="1291350"/>
            <a:ext cx="32181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Percentage of Vision</a:t>
            </a:r>
            <a:endParaRPr/>
          </a:p>
          <a:p>
            <a:pPr marL="0" lvl="0" indent="0" algn="l" rtl="0">
              <a:spcBef>
                <a:spcPts val="0"/>
              </a:spcBef>
              <a:spcAft>
                <a:spcPts val="0"/>
              </a:spcAft>
              <a:buNone/>
            </a:pPr>
            <a:r>
              <a:rPr lang="es"/>
              <a:t>&amp;</a:t>
            </a:r>
            <a:endParaRPr/>
          </a:p>
          <a:p>
            <a:pPr marL="0" lvl="0" indent="0" algn="l" rtl="0">
              <a:spcBef>
                <a:spcPts val="0"/>
              </a:spcBef>
              <a:spcAft>
                <a:spcPts val="0"/>
              </a:spcAft>
              <a:buNone/>
            </a:pPr>
            <a:r>
              <a:rPr lang="es"/>
              <a:t>Distance from OP</a:t>
            </a:r>
            <a:endParaRPr/>
          </a:p>
        </p:txBody>
      </p:sp>
      <p:sp>
        <p:nvSpPr>
          <p:cNvPr id="220" name="Google Shape;220;p34"/>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Solving the Problem</a:t>
            </a:r>
            <a:endParaRPr sz="1800">
              <a:solidFill>
                <a:srgbClr val="B7B7B7"/>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Solving the Problem</a:t>
            </a:r>
            <a:endParaRPr sz="1800">
              <a:solidFill>
                <a:srgbClr val="B7B7B7"/>
              </a:solidFill>
            </a:endParaRPr>
          </a:p>
        </p:txBody>
      </p:sp>
      <p:pic>
        <p:nvPicPr>
          <p:cNvPr id="226" name="Google Shape;226;p35"/>
          <p:cNvPicPr preferRelativeResize="0"/>
          <p:nvPr/>
        </p:nvPicPr>
        <p:blipFill>
          <a:blip r:embed="rId3">
            <a:alphaModFix/>
          </a:blip>
          <a:stretch>
            <a:fillRect/>
          </a:stretch>
        </p:blipFill>
        <p:spPr>
          <a:xfrm>
            <a:off x="602850" y="621675"/>
            <a:ext cx="7938302" cy="4460651"/>
          </a:xfrm>
          <a:prstGeom prst="rect">
            <a:avLst/>
          </a:prstGeom>
          <a:noFill/>
          <a:ln>
            <a:noFill/>
          </a:ln>
        </p:spPr>
      </p:pic>
      <p:sp>
        <p:nvSpPr>
          <p:cNvPr id="227" name="Google Shape;227;p35"/>
          <p:cNvSpPr/>
          <p:nvPr/>
        </p:nvSpPr>
        <p:spPr>
          <a:xfrm>
            <a:off x="5107700" y="2371400"/>
            <a:ext cx="1856100" cy="961200"/>
          </a:xfrm>
          <a:prstGeom prst="curvedLeftArrow">
            <a:avLst>
              <a:gd name="adj1" fmla="val 25000"/>
              <a:gd name="adj2" fmla="val 50000"/>
              <a:gd name="adj3" fmla="val 25000"/>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804775" y="2371400"/>
            <a:ext cx="1856100" cy="961200"/>
          </a:xfrm>
          <a:prstGeom prst="curvedRightArrow">
            <a:avLst>
              <a:gd name="adj1" fmla="val 25000"/>
              <a:gd name="adj2" fmla="val 50000"/>
              <a:gd name="adj3"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5480925" y="1108475"/>
            <a:ext cx="2592300" cy="1053300"/>
          </a:xfrm>
          <a:prstGeom prst="wedgeRectCallout">
            <a:avLst>
              <a:gd name="adj1" fmla="val -20833"/>
              <a:gd name="adj2" fmla="val 625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Abel"/>
                <a:ea typeface="Abel"/>
                <a:cs typeface="Abel"/>
                <a:sym typeface="Abel"/>
              </a:rPr>
              <a:t>Going Right :</a:t>
            </a:r>
            <a:endParaRPr>
              <a:latin typeface="Abel"/>
              <a:ea typeface="Abel"/>
              <a:cs typeface="Abel"/>
              <a:sym typeface="Abel"/>
            </a:endParaRPr>
          </a:p>
          <a:p>
            <a:pPr marL="0" lvl="0" indent="0" algn="l" rtl="0">
              <a:spcBef>
                <a:spcPts val="0"/>
              </a:spcBef>
              <a:spcAft>
                <a:spcPts val="0"/>
              </a:spcAft>
              <a:buNone/>
            </a:pPr>
            <a:r>
              <a:rPr lang="es">
                <a:latin typeface="Abel"/>
                <a:ea typeface="Abel"/>
                <a:cs typeface="Abel"/>
                <a:sym typeface="Abel"/>
              </a:rPr>
              <a:t>Percentage of 1.0</a:t>
            </a:r>
            <a:endParaRPr>
              <a:latin typeface="Abel"/>
              <a:ea typeface="Abel"/>
              <a:cs typeface="Abel"/>
              <a:sym typeface="Abel"/>
            </a:endParaRPr>
          </a:p>
          <a:p>
            <a:pPr marL="0" lvl="0" indent="0" algn="l" rtl="0">
              <a:spcBef>
                <a:spcPts val="0"/>
              </a:spcBef>
              <a:spcAft>
                <a:spcPts val="0"/>
              </a:spcAft>
              <a:buNone/>
            </a:pPr>
            <a:r>
              <a:rPr lang="es">
                <a:latin typeface="Abel"/>
                <a:ea typeface="Abel"/>
                <a:cs typeface="Abel"/>
                <a:sym typeface="Abel"/>
              </a:rPr>
              <a:t>Distance of 75 degrees</a:t>
            </a:r>
            <a:endParaRPr>
              <a:latin typeface="Abel"/>
              <a:ea typeface="Abel"/>
              <a:cs typeface="Abel"/>
              <a:sym typeface="Abel"/>
            </a:endParaRPr>
          </a:p>
        </p:txBody>
      </p:sp>
      <p:sp>
        <p:nvSpPr>
          <p:cNvPr id="230" name="Google Shape;230;p35"/>
          <p:cNvSpPr/>
          <p:nvPr/>
        </p:nvSpPr>
        <p:spPr>
          <a:xfrm>
            <a:off x="1154500" y="1108475"/>
            <a:ext cx="2592300" cy="1053300"/>
          </a:xfrm>
          <a:prstGeom prst="wedgeRectCallout">
            <a:avLst>
              <a:gd name="adj1" fmla="val 21831"/>
              <a:gd name="adj2" fmla="val 65340"/>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Abel"/>
                <a:ea typeface="Abel"/>
                <a:cs typeface="Abel"/>
                <a:sym typeface="Abel"/>
              </a:rPr>
              <a:t>Going Left :</a:t>
            </a:r>
            <a:endParaRPr>
              <a:latin typeface="Abel"/>
              <a:ea typeface="Abel"/>
              <a:cs typeface="Abel"/>
              <a:sym typeface="Abel"/>
            </a:endParaRPr>
          </a:p>
          <a:p>
            <a:pPr marL="0" lvl="0" indent="0" algn="l" rtl="0">
              <a:spcBef>
                <a:spcPts val="0"/>
              </a:spcBef>
              <a:spcAft>
                <a:spcPts val="0"/>
              </a:spcAft>
              <a:buNone/>
            </a:pPr>
            <a:r>
              <a:rPr lang="es">
                <a:latin typeface="Abel"/>
                <a:ea typeface="Abel"/>
                <a:cs typeface="Abel"/>
                <a:sym typeface="Abel"/>
              </a:rPr>
              <a:t>Percentage of 1.0</a:t>
            </a:r>
            <a:endParaRPr>
              <a:latin typeface="Abel"/>
              <a:ea typeface="Abel"/>
              <a:cs typeface="Abel"/>
              <a:sym typeface="Abel"/>
            </a:endParaRPr>
          </a:p>
          <a:p>
            <a:pPr marL="0" lvl="0" indent="0" algn="l" rtl="0">
              <a:spcBef>
                <a:spcPts val="0"/>
              </a:spcBef>
              <a:spcAft>
                <a:spcPts val="0"/>
              </a:spcAft>
              <a:buNone/>
            </a:pPr>
            <a:r>
              <a:rPr lang="es">
                <a:latin typeface="Abel"/>
                <a:ea typeface="Abel"/>
                <a:cs typeface="Abel"/>
                <a:sym typeface="Abel"/>
              </a:rPr>
              <a:t>Distance of 65 degrees</a:t>
            </a:r>
            <a:endParaRPr>
              <a:latin typeface="Abel"/>
              <a:ea typeface="Abel"/>
              <a:cs typeface="Abel"/>
              <a:sym typeface="Abe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Obstacle Avoidance:  </a:t>
            </a:r>
            <a:r>
              <a:rPr lang="es" sz="1800">
                <a:solidFill>
                  <a:srgbClr val="B7B7B7"/>
                </a:solidFill>
              </a:rPr>
              <a:t>Solving the Problem</a:t>
            </a:r>
            <a:endParaRPr sz="1800">
              <a:solidFill>
                <a:srgbClr val="B7B7B7"/>
              </a:solidFill>
            </a:endParaRPr>
          </a:p>
        </p:txBody>
      </p:sp>
      <p:pic>
        <p:nvPicPr>
          <p:cNvPr id="236" name="Google Shape;236;p36"/>
          <p:cNvPicPr preferRelativeResize="0"/>
          <p:nvPr/>
        </p:nvPicPr>
        <p:blipFill>
          <a:blip r:embed="rId3">
            <a:alphaModFix/>
          </a:blip>
          <a:stretch>
            <a:fillRect/>
          </a:stretch>
        </p:blipFill>
        <p:spPr>
          <a:xfrm>
            <a:off x="602850" y="621675"/>
            <a:ext cx="7938302" cy="4460651"/>
          </a:xfrm>
          <a:prstGeom prst="rect">
            <a:avLst/>
          </a:prstGeom>
          <a:noFill/>
          <a:ln>
            <a:noFill/>
          </a:ln>
        </p:spPr>
      </p:pic>
      <p:sp>
        <p:nvSpPr>
          <p:cNvPr id="237" name="Google Shape;237;p36"/>
          <p:cNvSpPr/>
          <p:nvPr/>
        </p:nvSpPr>
        <p:spPr>
          <a:xfrm>
            <a:off x="5107700" y="2371400"/>
            <a:ext cx="1856100" cy="961200"/>
          </a:xfrm>
          <a:prstGeom prst="curvedLeftArrow">
            <a:avLst>
              <a:gd name="adj1" fmla="val 25000"/>
              <a:gd name="adj2" fmla="val 50000"/>
              <a:gd name="adj3" fmla="val 25000"/>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p:nvPr/>
        </p:nvSpPr>
        <p:spPr>
          <a:xfrm>
            <a:off x="1804775" y="2371400"/>
            <a:ext cx="1856100" cy="961200"/>
          </a:xfrm>
          <a:prstGeom prst="curvedRightArrow">
            <a:avLst>
              <a:gd name="adj1" fmla="val 25000"/>
              <a:gd name="adj2" fmla="val 50000"/>
              <a:gd name="adj3"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a:off x="5480925" y="1108475"/>
            <a:ext cx="2592300" cy="1053300"/>
          </a:xfrm>
          <a:prstGeom prst="wedgeRectCallout">
            <a:avLst>
              <a:gd name="adj1" fmla="val -20833"/>
              <a:gd name="adj2" fmla="val 625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Abel"/>
                <a:ea typeface="Abel"/>
                <a:cs typeface="Abel"/>
                <a:sym typeface="Abel"/>
              </a:rPr>
              <a:t>Going Right :</a:t>
            </a:r>
            <a:endParaRPr>
              <a:latin typeface="Abel"/>
              <a:ea typeface="Abel"/>
              <a:cs typeface="Abel"/>
              <a:sym typeface="Abel"/>
            </a:endParaRPr>
          </a:p>
          <a:p>
            <a:pPr marL="0" lvl="0" indent="0" algn="l" rtl="0">
              <a:spcBef>
                <a:spcPts val="0"/>
              </a:spcBef>
              <a:spcAft>
                <a:spcPts val="0"/>
              </a:spcAft>
              <a:buNone/>
            </a:pPr>
            <a:r>
              <a:rPr lang="es">
                <a:latin typeface="Abel"/>
                <a:ea typeface="Abel"/>
                <a:cs typeface="Abel"/>
                <a:sym typeface="Abel"/>
              </a:rPr>
              <a:t>Percentage of 1.0</a:t>
            </a:r>
            <a:endParaRPr>
              <a:latin typeface="Abel"/>
              <a:ea typeface="Abel"/>
              <a:cs typeface="Abel"/>
              <a:sym typeface="Abel"/>
            </a:endParaRPr>
          </a:p>
          <a:p>
            <a:pPr marL="0" lvl="0" indent="0" algn="l" rtl="0">
              <a:spcBef>
                <a:spcPts val="0"/>
              </a:spcBef>
              <a:spcAft>
                <a:spcPts val="0"/>
              </a:spcAft>
              <a:buNone/>
            </a:pPr>
            <a:r>
              <a:rPr lang="es">
                <a:latin typeface="Abel"/>
                <a:ea typeface="Abel"/>
                <a:cs typeface="Abel"/>
                <a:sym typeface="Abel"/>
              </a:rPr>
              <a:t>Distance of 75 degrees</a:t>
            </a:r>
            <a:endParaRPr>
              <a:latin typeface="Abel"/>
              <a:ea typeface="Abel"/>
              <a:cs typeface="Abel"/>
              <a:sym typeface="Abel"/>
            </a:endParaRPr>
          </a:p>
        </p:txBody>
      </p:sp>
      <p:sp>
        <p:nvSpPr>
          <p:cNvPr id="240" name="Google Shape;240;p36"/>
          <p:cNvSpPr/>
          <p:nvPr/>
        </p:nvSpPr>
        <p:spPr>
          <a:xfrm>
            <a:off x="1154500" y="1108475"/>
            <a:ext cx="2592300" cy="1053300"/>
          </a:xfrm>
          <a:prstGeom prst="wedgeRectCallout">
            <a:avLst>
              <a:gd name="adj1" fmla="val 21831"/>
              <a:gd name="adj2" fmla="val 6534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Abel"/>
                <a:ea typeface="Abel"/>
                <a:cs typeface="Abel"/>
                <a:sym typeface="Abel"/>
              </a:rPr>
              <a:t>Going Left :</a:t>
            </a:r>
            <a:endParaRPr>
              <a:latin typeface="Abel"/>
              <a:ea typeface="Abel"/>
              <a:cs typeface="Abel"/>
              <a:sym typeface="Abel"/>
            </a:endParaRPr>
          </a:p>
          <a:p>
            <a:pPr marL="0" lvl="0" indent="0" algn="l" rtl="0">
              <a:spcBef>
                <a:spcPts val="0"/>
              </a:spcBef>
              <a:spcAft>
                <a:spcPts val="0"/>
              </a:spcAft>
              <a:buNone/>
            </a:pPr>
            <a:r>
              <a:rPr lang="es">
                <a:latin typeface="Abel"/>
                <a:ea typeface="Abel"/>
                <a:cs typeface="Abel"/>
                <a:sym typeface="Abel"/>
              </a:rPr>
              <a:t>Percentage of 1.0</a:t>
            </a:r>
            <a:endParaRPr>
              <a:latin typeface="Abel"/>
              <a:ea typeface="Abel"/>
              <a:cs typeface="Abel"/>
              <a:sym typeface="Abel"/>
            </a:endParaRPr>
          </a:p>
          <a:p>
            <a:pPr marL="0" lvl="0" indent="0" algn="l" rtl="0">
              <a:spcBef>
                <a:spcPts val="0"/>
              </a:spcBef>
              <a:spcAft>
                <a:spcPts val="0"/>
              </a:spcAft>
              <a:buNone/>
            </a:pPr>
            <a:r>
              <a:rPr lang="es">
                <a:latin typeface="Abel"/>
                <a:ea typeface="Abel"/>
                <a:cs typeface="Abel"/>
                <a:sym typeface="Abel"/>
              </a:rPr>
              <a:t>Distance of 65 degrees</a:t>
            </a:r>
            <a:endParaRPr>
              <a:latin typeface="Abel"/>
              <a:ea typeface="Abel"/>
              <a:cs typeface="Abel"/>
              <a:sym typeface="Abe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Multiple Targeting</a:t>
            </a:r>
            <a:endParaRPr/>
          </a:p>
        </p:txBody>
      </p:sp>
      <p:sp>
        <p:nvSpPr>
          <p:cNvPr id="246" name="Google Shape;246;p37"/>
          <p:cNvSpPr txBox="1">
            <a:spLocks noGrp="1"/>
          </p:cNvSpPr>
          <p:nvPr>
            <p:ph type="body" idx="2"/>
          </p:nvPr>
        </p:nvSpPr>
        <p:spPr>
          <a:xfrm>
            <a:off x="4939500" y="724200"/>
            <a:ext cx="41634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 sz="3000"/>
              <a:t>Detecting The Problem </a:t>
            </a:r>
            <a:endParaRPr sz="30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Detecting the problem</a:t>
            </a:r>
            <a:endParaRPr sz="1800">
              <a:solidFill>
                <a:srgbClr val="B7B7B7"/>
              </a:solidFill>
            </a:endParaRPr>
          </a:p>
        </p:txBody>
      </p:sp>
      <p:pic>
        <p:nvPicPr>
          <p:cNvPr id="252" name="Google Shape;252;p38"/>
          <p:cNvPicPr preferRelativeResize="0"/>
          <p:nvPr/>
        </p:nvPicPr>
        <p:blipFill>
          <a:blip r:embed="rId3">
            <a:alphaModFix/>
          </a:blip>
          <a:stretch>
            <a:fillRect/>
          </a:stretch>
        </p:blipFill>
        <p:spPr>
          <a:xfrm>
            <a:off x="5845550" y="683875"/>
            <a:ext cx="921750" cy="807275"/>
          </a:xfrm>
          <a:prstGeom prst="rect">
            <a:avLst/>
          </a:prstGeom>
          <a:noFill/>
          <a:ln>
            <a:noFill/>
          </a:ln>
        </p:spPr>
      </p:pic>
      <p:pic>
        <p:nvPicPr>
          <p:cNvPr id="253" name="Google Shape;253;p38"/>
          <p:cNvPicPr preferRelativeResize="0"/>
          <p:nvPr/>
        </p:nvPicPr>
        <p:blipFill>
          <a:blip r:embed="rId3">
            <a:alphaModFix/>
          </a:blip>
          <a:stretch>
            <a:fillRect/>
          </a:stretch>
        </p:blipFill>
        <p:spPr>
          <a:xfrm>
            <a:off x="7202550" y="1612225"/>
            <a:ext cx="921750" cy="807275"/>
          </a:xfrm>
          <a:prstGeom prst="rect">
            <a:avLst/>
          </a:prstGeom>
          <a:noFill/>
          <a:ln>
            <a:noFill/>
          </a:ln>
        </p:spPr>
      </p:pic>
      <p:pic>
        <p:nvPicPr>
          <p:cNvPr id="254" name="Google Shape;254;p38"/>
          <p:cNvPicPr preferRelativeResize="0"/>
          <p:nvPr/>
        </p:nvPicPr>
        <p:blipFill>
          <a:blip r:embed="rId3">
            <a:alphaModFix/>
          </a:blip>
          <a:stretch>
            <a:fillRect/>
          </a:stretch>
        </p:blipFill>
        <p:spPr>
          <a:xfrm>
            <a:off x="6830250" y="3027300"/>
            <a:ext cx="921750" cy="807275"/>
          </a:xfrm>
          <a:prstGeom prst="rect">
            <a:avLst/>
          </a:prstGeom>
          <a:noFill/>
          <a:ln>
            <a:noFill/>
          </a:ln>
        </p:spPr>
      </p:pic>
      <p:pic>
        <p:nvPicPr>
          <p:cNvPr id="255" name="Google Shape;255;p38"/>
          <p:cNvPicPr preferRelativeResize="0"/>
          <p:nvPr/>
        </p:nvPicPr>
        <p:blipFill>
          <a:blip r:embed="rId3">
            <a:alphaModFix/>
          </a:blip>
          <a:stretch>
            <a:fillRect/>
          </a:stretch>
        </p:blipFill>
        <p:spPr>
          <a:xfrm>
            <a:off x="5241375" y="3838750"/>
            <a:ext cx="921750" cy="807275"/>
          </a:xfrm>
          <a:prstGeom prst="rect">
            <a:avLst/>
          </a:prstGeom>
          <a:noFill/>
          <a:ln>
            <a:noFill/>
          </a:ln>
        </p:spPr>
      </p:pic>
      <p:pic>
        <p:nvPicPr>
          <p:cNvPr id="256" name="Google Shape;256;p38"/>
          <p:cNvPicPr preferRelativeResize="0"/>
          <p:nvPr/>
        </p:nvPicPr>
        <p:blipFill>
          <a:blip r:embed="rId3">
            <a:alphaModFix/>
          </a:blip>
          <a:stretch>
            <a:fillRect/>
          </a:stretch>
        </p:blipFill>
        <p:spPr>
          <a:xfrm>
            <a:off x="4366575" y="1015425"/>
            <a:ext cx="921750" cy="807275"/>
          </a:xfrm>
          <a:prstGeom prst="rect">
            <a:avLst/>
          </a:prstGeom>
          <a:noFill/>
          <a:ln>
            <a:noFill/>
          </a:ln>
        </p:spPr>
      </p:pic>
      <p:pic>
        <p:nvPicPr>
          <p:cNvPr id="257" name="Google Shape;257;p38"/>
          <p:cNvPicPr preferRelativeResize="0"/>
          <p:nvPr/>
        </p:nvPicPr>
        <p:blipFill>
          <a:blip r:embed="rId4">
            <a:alphaModFix/>
          </a:blip>
          <a:stretch>
            <a:fillRect/>
          </a:stretch>
        </p:blipFill>
        <p:spPr>
          <a:xfrm>
            <a:off x="441600" y="1822700"/>
            <a:ext cx="2010750" cy="2010750"/>
          </a:xfrm>
          <a:prstGeom prst="rect">
            <a:avLst/>
          </a:prstGeom>
          <a:noFill/>
          <a:ln>
            <a:noFill/>
          </a:ln>
        </p:spPr>
      </p:pic>
      <p:cxnSp>
        <p:nvCxnSpPr>
          <p:cNvPr id="258" name="Google Shape;258;p38"/>
          <p:cNvCxnSpPr>
            <a:stCxn id="257" idx="3"/>
            <a:endCxn id="256" idx="1"/>
          </p:cNvCxnSpPr>
          <p:nvPr/>
        </p:nvCxnSpPr>
        <p:spPr>
          <a:xfrm rot="10800000" flipH="1">
            <a:off x="2452350" y="1418975"/>
            <a:ext cx="1914300" cy="1409100"/>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38"/>
          <p:cNvCxnSpPr>
            <a:stCxn id="257" idx="3"/>
            <a:endCxn id="255" idx="1"/>
          </p:cNvCxnSpPr>
          <p:nvPr/>
        </p:nvCxnSpPr>
        <p:spPr>
          <a:xfrm>
            <a:off x="2452350" y="2828075"/>
            <a:ext cx="2789100" cy="1414200"/>
          </a:xfrm>
          <a:prstGeom prst="straightConnector1">
            <a:avLst/>
          </a:prstGeom>
          <a:noFill/>
          <a:ln w="9525" cap="flat" cmpd="sng">
            <a:solidFill>
              <a:schemeClr val="dk2"/>
            </a:solidFill>
            <a:prstDash val="solid"/>
            <a:round/>
            <a:headEnd type="none" w="med" len="med"/>
            <a:tailEnd type="triangle" w="med" len="med"/>
          </a:ln>
        </p:spPr>
      </p:cxnSp>
      <p:cxnSp>
        <p:nvCxnSpPr>
          <p:cNvPr id="260" name="Google Shape;260;p38"/>
          <p:cNvCxnSpPr>
            <a:stCxn id="257" idx="3"/>
            <a:endCxn id="252" idx="2"/>
          </p:cNvCxnSpPr>
          <p:nvPr/>
        </p:nvCxnSpPr>
        <p:spPr>
          <a:xfrm rot="10800000" flipH="1">
            <a:off x="2452350" y="1491275"/>
            <a:ext cx="3854100" cy="133680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p38"/>
          <p:cNvCxnSpPr>
            <a:stCxn id="257" idx="3"/>
            <a:endCxn id="253" idx="1"/>
          </p:cNvCxnSpPr>
          <p:nvPr/>
        </p:nvCxnSpPr>
        <p:spPr>
          <a:xfrm rot="10800000" flipH="1">
            <a:off x="2452350" y="2015975"/>
            <a:ext cx="4750200" cy="81210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38"/>
          <p:cNvCxnSpPr>
            <a:stCxn id="257" idx="3"/>
            <a:endCxn id="254" idx="1"/>
          </p:cNvCxnSpPr>
          <p:nvPr/>
        </p:nvCxnSpPr>
        <p:spPr>
          <a:xfrm>
            <a:off x="2452350" y="2828075"/>
            <a:ext cx="4377900" cy="603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9"/>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Detecting the problem</a:t>
            </a:r>
            <a:endParaRPr sz="1800">
              <a:solidFill>
                <a:srgbClr val="B7B7B7"/>
              </a:solidFill>
            </a:endParaRPr>
          </a:p>
        </p:txBody>
      </p:sp>
      <p:pic>
        <p:nvPicPr>
          <p:cNvPr id="269" name="Google Shape;269;p39"/>
          <p:cNvPicPr preferRelativeResize="0"/>
          <p:nvPr/>
        </p:nvPicPr>
        <p:blipFill>
          <a:blip r:embed="rId3">
            <a:alphaModFix/>
          </a:blip>
          <a:stretch>
            <a:fillRect/>
          </a:stretch>
        </p:blipFill>
        <p:spPr>
          <a:xfrm>
            <a:off x="5845550" y="683875"/>
            <a:ext cx="921750" cy="807275"/>
          </a:xfrm>
          <a:prstGeom prst="rect">
            <a:avLst/>
          </a:prstGeom>
          <a:noFill/>
          <a:ln>
            <a:noFill/>
          </a:ln>
        </p:spPr>
      </p:pic>
      <p:pic>
        <p:nvPicPr>
          <p:cNvPr id="270" name="Google Shape;270;p39"/>
          <p:cNvPicPr preferRelativeResize="0"/>
          <p:nvPr/>
        </p:nvPicPr>
        <p:blipFill>
          <a:blip r:embed="rId3">
            <a:alphaModFix/>
          </a:blip>
          <a:stretch>
            <a:fillRect/>
          </a:stretch>
        </p:blipFill>
        <p:spPr>
          <a:xfrm>
            <a:off x="7202550" y="1612225"/>
            <a:ext cx="921750" cy="807275"/>
          </a:xfrm>
          <a:prstGeom prst="rect">
            <a:avLst/>
          </a:prstGeom>
          <a:noFill/>
          <a:ln>
            <a:noFill/>
          </a:ln>
        </p:spPr>
      </p:pic>
      <p:pic>
        <p:nvPicPr>
          <p:cNvPr id="271" name="Google Shape;271;p39"/>
          <p:cNvPicPr preferRelativeResize="0"/>
          <p:nvPr/>
        </p:nvPicPr>
        <p:blipFill>
          <a:blip r:embed="rId3">
            <a:alphaModFix/>
          </a:blip>
          <a:stretch>
            <a:fillRect/>
          </a:stretch>
        </p:blipFill>
        <p:spPr>
          <a:xfrm>
            <a:off x="6830250" y="3027300"/>
            <a:ext cx="921750" cy="807275"/>
          </a:xfrm>
          <a:prstGeom prst="rect">
            <a:avLst/>
          </a:prstGeom>
          <a:noFill/>
          <a:ln>
            <a:noFill/>
          </a:ln>
        </p:spPr>
      </p:pic>
      <p:pic>
        <p:nvPicPr>
          <p:cNvPr id="272" name="Google Shape;272;p39"/>
          <p:cNvPicPr preferRelativeResize="0"/>
          <p:nvPr/>
        </p:nvPicPr>
        <p:blipFill>
          <a:blip r:embed="rId3">
            <a:alphaModFix/>
          </a:blip>
          <a:stretch>
            <a:fillRect/>
          </a:stretch>
        </p:blipFill>
        <p:spPr>
          <a:xfrm>
            <a:off x="5241375" y="3838750"/>
            <a:ext cx="921750" cy="807275"/>
          </a:xfrm>
          <a:prstGeom prst="rect">
            <a:avLst/>
          </a:prstGeom>
          <a:noFill/>
          <a:ln>
            <a:noFill/>
          </a:ln>
        </p:spPr>
      </p:pic>
      <p:pic>
        <p:nvPicPr>
          <p:cNvPr id="273" name="Google Shape;273;p39"/>
          <p:cNvPicPr preferRelativeResize="0"/>
          <p:nvPr/>
        </p:nvPicPr>
        <p:blipFill>
          <a:blip r:embed="rId3">
            <a:alphaModFix/>
          </a:blip>
          <a:stretch>
            <a:fillRect/>
          </a:stretch>
        </p:blipFill>
        <p:spPr>
          <a:xfrm>
            <a:off x="4366575" y="1015425"/>
            <a:ext cx="921750" cy="807275"/>
          </a:xfrm>
          <a:prstGeom prst="rect">
            <a:avLst/>
          </a:prstGeom>
          <a:noFill/>
          <a:ln>
            <a:noFill/>
          </a:ln>
        </p:spPr>
      </p:pic>
      <p:pic>
        <p:nvPicPr>
          <p:cNvPr id="274" name="Google Shape;274;p39"/>
          <p:cNvPicPr preferRelativeResize="0"/>
          <p:nvPr/>
        </p:nvPicPr>
        <p:blipFill>
          <a:blip r:embed="rId4">
            <a:alphaModFix/>
          </a:blip>
          <a:stretch>
            <a:fillRect/>
          </a:stretch>
        </p:blipFill>
        <p:spPr>
          <a:xfrm>
            <a:off x="441600" y="1822700"/>
            <a:ext cx="2010750" cy="2010750"/>
          </a:xfrm>
          <a:prstGeom prst="rect">
            <a:avLst/>
          </a:prstGeom>
          <a:noFill/>
          <a:ln>
            <a:noFill/>
          </a:ln>
        </p:spPr>
      </p:pic>
      <p:cxnSp>
        <p:nvCxnSpPr>
          <p:cNvPr id="275" name="Google Shape;275;p39"/>
          <p:cNvCxnSpPr>
            <a:stCxn id="274" idx="3"/>
            <a:endCxn id="273" idx="1"/>
          </p:cNvCxnSpPr>
          <p:nvPr/>
        </p:nvCxnSpPr>
        <p:spPr>
          <a:xfrm flipV="1">
            <a:off x="2452350" y="1419063"/>
            <a:ext cx="1914225" cy="1409012"/>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39"/>
          <p:cNvCxnSpPr>
            <a:stCxn id="274" idx="3"/>
            <a:endCxn id="272" idx="1"/>
          </p:cNvCxnSpPr>
          <p:nvPr/>
        </p:nvCxnSpPr>
        <p:spPr>
          <a:xfrm>
            <a:off x="2452350" y="2828075"/>
            <a:ext cx="2789100" cy="1414200"/>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39"/>
          <p:cNvCxnSpPr>
            <a:stCxn id="274" idx="3"/>
            <a:endCxn id="269" idx="2"/>
          </p:cNvCxnSpPr>
          <p:nvPr/>
        </p:nvCxnSpPr>
        <p:spPr>
          <a:xfrm flipV="1">
            <a:off x="2452350" y="1491150"/>
            <a:ext cx="3854075" cy="1336925"/>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39"/>
          <p:cNvCxnSpPr/>
          <p:nvPr/>
        </p:nvCxnSpPr>
        <p:spPr>
          <a:xfrm flipV="1">
            <a:off x="2452350" y="2015863"/>
            <a:ext cx="4750200" cy="812212"/>
          </a:xfrm>
          <a:prstGeom prst="straightConnector1">
            <a:avLst/>
          </a:prstGeom>
          <a:noFill/>
          <a:ln w="9525" cap="flat" cmpd="sng">
            <a:solidFill>
              <a:schemeClr val="dk2"/>
            </a:solidFill>
            <a:prstDash val="solid"/>
            <a:round/>
            <a:headEnd type="none" w="med" len="med"/>
            <a:tailEnd type="triangle" w="med" len="med"/>
          </a:ln>
        </p:spPr>
      </p:cxnSp>
      <p:cxnSp>
        <p:nvCxnSpPr>
          <p:cNvPr id="279" name="Google Shape;279;p39"/>
          <p:cNvCxnSpPr>
            <a:stCxn id="274" idx="3"/>
            <a:endCxn id="271" idx="1"/>
          </p:cNvCxnSpPr>
          <p:nvPr/>
        </p:nvCxnSpPr>
        <p:spPr>
          <a:xfrm>
            <a:off x="2452350" y="2828075"/>
            <a:ext cx="4377900" cy="603000"/>
          </a:xfrm>
          <a:prstGeom prst="straightConnector1">
            <a:avLst/>
          </a:prstGeom>
          <a:noFill/>
          <a:ln w="9525" cap="flat" cmpd="sng">
            <a:solidFill>
              <a:schemeClr val="dk2"/>
            </a:solidFill>
            <a:prstDash val="solid"/>
            <a:round/>
            <a:headEnd type="none" w="med" len="med"/>
            <a:tailEnd type="triangle" w="med" len="med"/>
          </a:ln>
        </p:spPr>
      </p:cxnSp>
      <p:sp>
        <p:nvSpPr>
          <p:cNvPr id="280" name="Google Shape;280;p39"/>
          <p:cNvSpPr/>
          <p:nvPr/>
        </p:nvSpPr>
        <p:spPr>
          <a:xfrm>
            <a:off x="2075925" y="945925"/>
            <a:ext cx="3912000" cy="3584100"/>
          </a:xfrm>
          <a:prstGeom prst="mathMultiply">
            <a:avLst>
              <a:gd name="adj1" fmla="val 948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Detecting the problem</a:t>
            </a:r>
            <a:endParaRPr sz="1800">
              <a:solidFill>
                <a:srgbClr val="B7B7B7"/>
              </a:solidFill>
            </a:endParaRPr>
          </a:p>
        </p:txBody>
      </p:sp>
      <p:pic>
        <p:nvPicPr>
          <p:cNvPr id="286" name="Google Shape;286;p40"/>
          <p:cNvPicPr preferRelativeResize="0"/>
          <p:nvPr/>
        </p:nvPicPr>
        <p:blipFill>
          <a:blip r:embed="rId3">
            <a:alphaModFix/>
          </a:blip>
          <a:stretch>
            <a:fillRect/>
          </a:stretch>
        </p:blipFill>
        <p:spPr>
          <a:xfrm>
            <a:off x="691325" y="1154025"/>
            <a:ext cx="3836350" cy="3169175"/>
          </a:xfrm>
          <a:prstGeom prst="rect">
            <a:avLst/>
          </a:prstGeom>
          <a:noFill/>
          <a:ln>
            <a:noFill/>
          </a:ln>
        </p:spPr>
      </p:pic>
      <p:pic>
        <p:nvPicPr>
          <p:cNvPr id="287" name="Google Shape;287;p40"/>
          <p:cNvPicPr preferRelativeResize="0"/>
          <p:nvPr/>
        </p:nvPicPr>
        <p:blipFill>
          <a:blip r:embed="rId4">
            <a:alphaModFix/>
          </a:blip>
          <a:stretch>
            <a:fillRect/>
          </a:stretch>
        </p:blipFill>
        <p:spPr>
          <a:xfrm>
            <a:off x="5845550" y="683875"/>
            <a:ext cx="921750" cy="807275"/>
          </a:xfrm>
          <a:prstGeom prst="rect">
            <a:avLst/>
          </a:prstGeom>
          <a:noFill/>
          <a:ln>
            <a:noFill/>
          </a:ln>
        </p:spPr>
      </p:pic>
      <p:pic>
        <p:nvPicPr>
          <p:cNvPr id="288" name="Google Shape;288;p40"/>
          <p:cNvPicPr preferRelativeResize="0"/>
          <p:nvPr/>
        </p:nvPicPr>
        <p:blipFill>
          <a:blip r:embed="rId4">
            <a:alphaModFix/>
          </a:blip>
          <a:stretch>
            <a:fillRect/>
          </a:stretch>
        </p:blipFill>
        <p:spPr>
          <a:xfrm>
            <a:off x="7202550" y="1612225"/>
            <a:ext cx="921750" cy="807275"/>
          </a:xfrm>
          <a:prstGeom prst="rect">
            <a:avLst/>
          </a:prstGeom>
          <a:noFill/>
          <a:ln>
            <a:noFill/>
          </a:ln>
        </p:spPr>
      </p:pic>
      <p:pic>
        <p:nvPicPr>
          <p:cNvPr id="289" name="Google Shape;289;p40"/>
          <p:cNvPicPr preferRelativeResize="0"/>
          <p:nvPr/>
        </p:nvPicPr>
        <p:blipFill>
          <a:blip r:embed="rId4">
            <a:alphaModFix/>
          </a:blip>
          <a:stretch>
            <a:fillRect/>
          </a:stretch>
        </p:blipFill>
        <p:spPr>
          <a:xfrm>
            <a:off x="6830250" y="3027300"/>
            <a:ext cx="921750" cy="807275"/>
          </a:xfrm>
          <a:prstGeom prst="rect">
            <a:avLst/>
          </a:prstGeom>
          <a:noFill/>
          <a:ln>
            <a:noFill/>
          </a:ln>
        </p:spPr>
      </p:pic>
      <p:pic>
        <p:nvPicPr>
          <p:cNvPr id="290" name="Google Shape;290;p40"/>
          <p:cNvPicPr preferRelativeResize="0"/>
          <p:nvPr/>
        </p:nvPicPr>
        <p:blipFill>
          <a:blip r:embed="rId4">
            <a:alphaModFix/>
          </a:blip>
          <a:stretch>
            <a:fillRect/>
          </a:stretch>
        </p:blipFill>
        <p:spPr>
          <a:xfrm>
            <a:off x="5174875" y="3183525"/>
            <a:ext cx="921750" cy="807275"/>
          </a:xfrm>
          <a:prstGeom prst="rect">
            <a:avLst/>
          </a:prstGeom>
          <a:noFill/>
          <a:ln>
            <a:noFill/>
          </a:ln>
        </p:spPr>
      </p:pic>
      <p:pic>
        <p:nvPicPr>
          <p:cNvPr id="291" name="Google Shape;291;p40"/>
          <p:cNvPicPr preferRelativeResize="0"/>
          <p:nvPr/>
        </p:nvPicPr>
        <p:blipFill>
          <a:blip r:embed="rId4">
            <a:alphaModFix/>
          </a:blip>
          <a:stretch>
            <a:fillRect/>
          </a:stretch>
        </p:blipFill>
        <p:spPr>
          <a:xfrm>
            <a:off x="4366575" y="1015425"/>
            <a:ext cx="921750" cy="80727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Multiple Targeting</a:t>
            </a:r>
            <a:endParaRPr/>
          </a:p>
        </p:txBody>
      </p:sp>
      <p:sp>
        <p:nvSpPr>
          <p:cNvPr id="297" name="Google Shape;297;p41"/>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98" name="Google Shape;298;p41"/>
          <p:cNvSpPr txBox="1">
            <a:spLocks noGrp="1"/>
          </p:cNvSpPr>
          <p:nvPr>
            <p:ph type="body" idx="2"/>
          </p:nvPr>
        </p:nvSpPr>
        <p:spPr>
          <a:xfrm>
            <a:off x="4939500" y="724200"/>
            <a:ext cx="41634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 sz="3000"/>
              <a:t>Solving The Problem </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 sz="3000"/>
              <a:t>Obstacle Avoidance</a:t>
            </a:r>
            <a:endParaRPr sz="3000"/>
          </a:p>
        </p:txBody>
      </p:sp>
      <p:sp>
        <p:nvSpPr>
          <p:cNvPr id="87" name="Google Shape;87;p15"/>
          <p:cNvSpPr txBox="1">
            <a:spLocks noGrp="1"/>
          </p:cNvSpPr>
          <p:nvPr>
            <p:ph type="title"/>
          </p:nvPr>
        </p:nvSpPr>
        <p:spPr>
          <a:xfrm>
            <a:off x="0" y="1397350"/>
            <a:ext cx="45720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Problem Explanation</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Solving the problem</a:t>
            </a:r>
            <a:endParaRPr sz="1800">
              <a:solidFill>
                <a:srgbClr val="B7B7B7"/>
              </a:solidFill>
            </a:endParaRPr>
          </a:p>
        </p:txBody>
      </p:sp>
      <p:pic>
        <p:nvPicPr>
          <p:cNvPr id="304" name="Google Shape;304;p42"/>
          <p:cNvPicPr preferRelativeResize="0"/>
          <p:nvPr/>
        </p:nvPicPr>
        <p:blipFill rotWithShape="1">
          <a:blip r:embed="rId3">
            <a:alphaModFix/>
          </a:blip>
          <a:srcRect l="9948" t="17179" r="10717" b="17771"/>
          <a:stretch/>
        </p:blipFill>
        <p:spPr>
          <a:xfrm>
            <a:off x="672525" y="1268788"/>
            <a:ext cx="3190025" cy="2605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Solving the problem</a:t>
            </a:r>
            <a:endParaRPr sz="1800">
              <a:solidFill>
                <a:srgbClr val="B7B7B7"/>
              </a:solidFill>
            </a:endParaRPr>
          </a:p>
        </p:txBody>
      </p:sp>
      <p:pic>
        <p:nvPicPr>
          <p:cNvPr id="310" name="Google Shape;310;p43"/>
          <p:cNvPicPr preferRelativeResize="0"/>
          <p:nvPr/>
        </p:nvPicPr>
        <p:blipFill rotWithShape="1">
          <a:blip r:embed="rId3">
            <a:alphaModFix/>
          </a:blip>
          <a:srcRect l="9948" t="17179" r="10717" b="17771"/>
          <a:stretch/>
        </p:blipFill>
        <p:spPr>
          <a:xfrm>
            <a:off x="1046575" y="1581150"/>
            <a:ext cx="2705100" cy="2209800"/>
          </a:xfrm>
          <a:prstGeom prst="rect">
            <a:avLst/>
          </a:prstGeom>
          <a:noFill/>
          <a:ln>
            <a:noFill/>
          </a:ln>
        </p:spPr>
      </p:pic>
      <p:pic>
        <p:nvPicPr>
          <p:cNvPr id="311" name="Google Shape;311;p43"/>
          <p:cNvPicPr preferRelativeResize="0"/>
          <p:nvPr/>
        </p:nvPicPr>
        <p:blipFill rotWithShape="1">
          <a:blip r:embed="rId4">
            <a:alphaModFix/>
          </a:blip>
          <a:srcRect t="17953" r="3353" b="14423"/>
          <a:stretch/>
        </p:blipFill>
        <p:spPr>
          <a:xfrm>
            <a:off x="4992875" y="1524000"/>
            <a:ext cx="3238500" cy="2266950"/>
          </a:xfrm>
          <a:prstGeom prst="rect">
            <a:avLst/>
          </a:prstGeom>
          <a:noFill/>
          <a:ln>
            <a:noFill/>
          </a:ln>
        </p:spPr>
      </p:pic>
      <p:pic>
        <p:nvPicPr>
          <p:cNvPr id="312" name="Google Shape;312;p43"/>
          <p:cNvPicPr preferRelativeResize="0"/>
          <p:nvPr/>
        </p:nvPicPr>
        <p:blipFill rotWithShape="1">
          <a:blip r:embed="rId3">
            <a:alphaModFix/>
          </a:blip>
          <a:srcRect l="9948" t="17179" r="10717" b="17771"/>
          <a:stretch/>
        </p:blipFill>
        <p:spPr>
          <a:xfrm>
            <a:off x="672525" y="1268788"/>
            <a:ext cx="3190025" cy="2605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Solving the problem</a:t>
            </a:r>
            <a:endParaRPr sz="1800">
              <a:solidFill>
                <a:srgbClr val="B7B7B7"/>
              </a:solidFill>
            </a:endParaRPr>
          </a:p>
        </p:txBody>
      </p:sp>
      <p:pic>
        <p:nvPicPr>
          <p:cNvPr id="318" name="Google Shape;318;p44"/>
          <p:cNvPicPr preferRelativeResize="0"/>
          <p:nvPr/>
        </p:nvPicPr>
        <p:blipFill rotWithShape="1">
          <a:blip r:embed="rId3">
            <a:alphaModFix/>
          </a:blip>
          <a:srcRect l="9948" t="17179" r="10717" b="17771"/>
          <a:stretch/>
        </p:blipFill>
        <p:spPr>
          <a:xfrm>
            <a:off x="1046575" y="1581150"/>
            <a:ext cx="2705100" cy="2209800"/>
          </a:xfrm>
          <a:prstGeom prst="rect">
            <a:avLst/>
          </a:prstGeom>
          <a:noFill/>
          <a:ln>
            <a:noFill/>
          </a:ln>
        </p:spPr>
      </p:pic>
      <p:pic>
        <p:nvPicPr>
          <p:cNvPr id="319" name="Google Shape;319;p44"/>
          <p:cNvPicPr preferRelativeResize="0"/>
          <p:nvPr/>
        </p:nvPicPr>
        <p:blipFill rotWithShape="1">
          <a:blip r:embed="rId4">
            <a:alphaModFix/>
          </a:blip>
          <a:srcRect t="17953" r="3353" b="14423"/>
          <a:stretch/>
        </p:blipFill>
        <p:spPr>
          <a:xfrm>
            <a:off x="4992875" y="1524000"/>
            <a:ext cx="3238500" cy="2266950"/>
          </a:xfrm>
          <a:prstGeom prst="rect">
            <a:avLst/>
          </a:prstGeom>
          <a:noFill/>
          <a:ln>
            <a:noFill/>
          </a:ln>
        </p:spPr>
      </p:pic>
      <p:sp>
        <p:nvSpPr>
          <p:cNvPr id="320" name="Google Shape;320;p44"/>
          <p:cNvSpPr/>
          <p:nvPr/>
        </p:nvSpPr>
        <p:spPr>
          <a:xfrm rot="2944869">
            <a:off x="6890992" y="1709093"/>
            <a:ext cx="193744" cy="1444621"/>
          </a:xfrm>
          <a:prstGeom prst="upDownArrow">
            <a:avLst>
              <a:gd name="adj1" fmla="val 50000"/>
              <a:gd name="adj2" fmla="val 719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4"/>
          <p:cNvSpPr/>
          <p:nvPr/>
        </p:nvSpPr>
        <p:spPr>
          <a:xfrm>
            <a:off x="6659375" y="495750"/>
            <a:ext cx="2039700" cy="1013100"/>
          </a:xfrm>
          <a:prstGeom prst="wedgeRectCallout">
            <a:avLst>
              <a:gd name="adj1" fmla="val -20833"/>
              <a:gd name="adj2" fmla="val 625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Distance to NT</a:t>
            </a:r>
            <a:endParaRPr/>
          </a:p>
        </p:txBody>
      </p:sp>
      <p:pic>
        <p:nvPicPr>
          <p:cNvPr id="322" name="Google Shape;322;p44"/>
          <p:cNvPicPr preferRelativeResize="0"/>
          <p:nvPr/>
        </p:nvPicPr>
        <p:blipFill rotWithShape="1">
          <a:blip r:embed="rId3">
            <a:alphaModFix/>
          </a:blip>
          <a:srcRect l="9948" t="17179" r="10717" b="17771"/>
          <a:stretch/>
        </p:blipFill>
        <p:spPr>
          <a:xfrm>
            <a:off x="672525" y="1268788"/>
            <a:ext cx="3190025" cy="2605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5"/>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Solving the problem</a:t>
            </a:r>
            <a:endParaRPr sz="1800">
              <a:solidFill>
                <a:srgbClr val="B7B7B7"/>
              </a:solidFill>
            </a:endParaRPr>
          </a:p>
        </p:txBody>
      </p:sp>
      <p:pic>
        <p:nvPicPr>
          <p:cNvPr id="328" name="Google Shape;328;p45"/>
          <p:cNvPicPr preferRelativeResize="0"/>
          <p:nvPr/>
        </p:nvPicPr>
        <p:blipFill rotWithShape="1">
          <a:blip r:embed="rId3">
            <a:alphaModFix/>
          </a:blip>
          <a:srcRect l="9948" t="17179" r="10717" b="17771"/>
          <a:stretch/>
        </p:blipFill>
        <p:spPr>
          <a:xfrm>
            <a:off x="1046575" y="1581150"/>
            <a:ext cx="2705100" cy="2209800"/>
          </a:xfrm>
          <a:prstGeom prst="rect">
            <a:avLst/>
          </a:prstGeom>
          <a:noFill/>
          <a:ln>
            <a:noFill/>
          </a:ln>
        </p:spPr>
      </p:pic>
      <p:pic>
        <p:nvPicPr>
          <p:cNvPr id="329" name="Google Shape;329;p45"/>
          <p:cNvPicPr preferRelativeResize="0"/>
          <p:nvPr/>
        </p:nvPicPr>
        <p:blipFill rotWithShape="1">
          <a:blip r:embed="rId4">
            <a:alphaModFix/>
          </a:blip>
          <a:srcRect t="17953" r="3353" b="14423"/>
          <a:stretch/>
        </p:blipFill>
        <p:spPr>
          <a:xfrm>
            <a:off x="4992875" y="1524000"/>
            <a:ext cx="3238500" cy="2266950"/>
          </a:xfrm>
          <a:prstGeom prst="rect">
            <a:avLst/>
          </a:prstGeom>
          <a:noFill/>
          <a:ln>
            <a:noFill/>
          </a:ln>
        </p:spPr>
      </p:pic>
      <p:sp>
        <p:nvSpPr>
          <p:cNvPr id="330" name="Google Shape;330;p45"/>
          <p:cNvSpPr/>
          <p:nvPr/>
        </p:nvSpPr>
        <p:spPr>
          <a:xfrm rot="2944869">
            <a:off x="6890992" y="1709093"/>
            <a:ext cx="193744" cy="1444621"/>
          </a:xfrm>
          <a:prstGeom prst="upDownArrow">
            <a:avLst>
              <a:gd name="adj1" fmla="val 50000"/>
              <a:gd name="adj2" fmla="val 719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5"/>
          <p:cNvSpPr/>
          <p:nvPr/>
        </p:nvSpPr>
        <p:spPr>
          <a:xfrm>
            <a:off x="6659375" y="495750"/>
            <a:ext cx="2039700" cy="1013100"/>
          </a:xfrm>
          <a:prstGeom prst="wedgeRectCallout">
            <a:avLst>
              <a:gd name="adj1" fmla="val -20833"/>
              <a:gd name="adj2" fmla="val 625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Distance to NT</a:t>
            </a:r>
            <a:endParaRPr/>
          </a:p>
        </p:txBody>
      </p:sp>
      <p:pic>
        <p:nvPicPr>
          <p:cNvPr id="332" name="Google Shape;332;p45"/>
          <p:cNvPicPr preferRelativeResize="0"/>
          <p:nvPr/>
        </p:nvPicPr>
        <p:blipFill rotWithShape="1">
          <a:blip r:embed="rId3">
            <a:alphaModFix/>
          </a:blip>
          <a:srcRect l="9948" t="17179" r="10717" b="17771"/>
          <a:stretch/>
        </p:blipFill>
        <p:spPr>
          <a:xfrm>
            <a:off x="672525" y="1268788"/>
            <a:ext cx="3190025" cy="2605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6"/>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Solving the problem</a:t>
            </a:r>
            <a:endParaRPr sz="1800">
              <a:solidFill>
                <a:srgbClr val="B7B7B7"/>
              </a:solidFill>
            </a:endParaRPr>
          </a:p>
        </p:txBody>
      </p:sp>
      <p:sp>
        <p:nvSpPr>
          <p:cNvPr id="338" name="Google Shape;338;p46"/>
          <p:cNvSpPr/>
          <p:nvPr/>
        </p:nvSpPr>
        <p:spPr>
          <a:xfrm>
            <a:off x="1175025" y="1086325"/>
            <a:ext cx="132900" cy="286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a:off x="1448450" y="1315425"/>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a:off x="1448450" y="1859500"/>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1659950" y="2403575"/>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p:nvPr/>
        </p:nvSpPr>
        <p:spPr>
          <a:xfrm>
            <a:off x="1509350" y="2947650"/>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3" name="Google Shape;343;p46"/>
          <p:cNvPicPr preferRelativeResize="0"/>
          <p:nvPr/>
        </p:nvPicPr>
        <p:blipFill>
          <a:blip r:embed="rId3">
            <a:alphaModFix/>
          </a:blip>
          <a:stretch>
            <a:fillRect/>
          </a:stretch>
        </p:blipFill>
        <p:spPr>
          <a:xfrm rot="10800000">
            <a:off x="5747675" y="1334950"/>
            <a:ext cx="2010750" cy="2010750"/>
          </a:xfrm>
          <a:prstGeom prst="rect">
            <a:avLst/>
          </a:prstGeom>
          <a:noFill/>
          <a:ln>
            <a:noFill/>
          </a:ln>
        </p:spPr>
      </p:pic>
      <p:sp>
        <p:nvSpPr>
          <p:cNvPr id="344" name="Google Shape;344;p46"/>
          <p:cNvSpPr/>
          <p:nvPr/>
        </p:nvSpPr>
        <p:spPr>
          <a:xfrm rot="-5400000">
            <a:off x="903413" y="-1169962"/>
            <a:ext cx="2582850" cy="7020575"/>
          </a:xfrm>
          <a:prstGeom prst="flowChartManualOperation">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6"/>
          <p:cNvSpPr/>
          <p:nvPr/>
        </p:nvSpPr>
        <p:spPr>
          <a:xfrm>
            <a:off x="1509350" y="3544450"/>
            <a:ext cx="251400" cy="258600"/>
          </a:xfrm>
          <a:prstGeom prst="smileyFace">
            <a:avLst>
              <a:gd name="adj" fmla="val -4653"/>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p:nvPr/>
        </p:nvSpPr>
        <p:spPr>
          <a:xfrm rot="5400000">
            <a:off x="3728599" y="593750"/>
            <a:ext cx="193800" cy="3557100"/>
          </a:xfrm>
          <a:prstGeom prst="upDownArrow">
            <a:avLst>
              <a:gd name="adj1" fmla="val 50000"/>
              <a:gd name="adj2" fmla="val 719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7"/>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Solving the problem</a:t>
            </a:r>
            <a:endParaRPr sz="1800">
              <a:solidFill>
                <a:srgbClr val="B7B7B7"/>
              </a:solidFill>
            </a:endParaRPr>
          </a:p>
        </p:txBody>
      </p:sp>
      <p:sp>
        <p:nvSpPr>
          <p:cNvPr id="352" name="Google Shape;352;p47"/>
          <p:cNvSpPr/>
          <p:nvPr/>
        </p:nvSpPr>
        <p:spPr>
          <a:xfrm>
            <a:off x="517300" y="1099175"/>
            <a:ext cx="132900" cy="286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976275" y="1396875"/>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739000" y="2014675"/>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1098300" y="2571750"/>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792525" y="3125000"/>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 name="Google Shape;357;p47"/>
          <p:cNvPicPr preferRelativeResize="0"/>
          <p:nvPr/>
        </p:nvPicPr>
        <p:blipFill>
          <a:blip r:embed="rId3">
            <a:alphaModFix/>
          </a:blip>
          <a:stretch>
            <a:fillRect/>
          </a:stretch>
        </p:blipFill>
        <p:spPr>
          <a:xfrm rot="10800000">
            <a:off x="7768800" y="1527500"/>
            <a:ext cx="2010750" cy="2010750"/>
          </a:xfrm>
          <a:prstGeom prst="rect">
            <a:avLst/>
          </a:prstGeom>
          <a:noFill/>
          <a:ln>
            <a:noFill/>
          </a:ln>
        </p:spPr>
      </p:pic>
      <p:sp>
        <p:nvSpPr>
          <p:cNvPr id="358" name="Google Shape;358;p47"/>
          <p:cNvSpPr/>
          <p:nvPr/>
        </p:nvSpPr>
        <p:spPr>
          <a:xfrm rot="-5400000">
            <a:off x="2869063" y="-977412"/>
            <a:ext cx="2582850" cy="7020575"/>
          </a:xfrm>
          <a:prstGeom prst="flowChartManualOperation">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895975" y="3500100"/>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rot="5400000">
            <a:off x="4433225" y="-482275"/>
            <a:ext cx="193800" cy="6030300"/>
          </a:xfrm>
          <a:prstGeom prst="upDownArrow">
            <a:avLst>
              <a:gd name="adj1" fmla="val 50000"/>
              <a:gd name="adj2" fmla="val 719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Multiple Targeting:  </a:t>
            </a:r>
            <a:r>
              <a:rPr lang="es" sz="1800">
                <a:solidFill>
                  <a:srgbClr val="B7B7B7"/>
                </a:solidFill>
              </a:rPr>
              <a:t>Solving the problem</a:t>
            </a:r>
            <a:endParaRPr sz="1800">
              <a:solidFill>
                <a:srgbClr val="B7B7B7"/>
              </a:solidFill>
            </a:endParaRPr>
          </a:p>
        </p:txBody>
      </p:sp>
      <p:sp>
        <p:nvSpPr>
          <p:cNvPr id="366" name="Google Shape;366;p48"/>
          <p:cNvSpPr/>
          <p:nvPr/>
        </p:nvSpPr>
        <p:spPr>
          <a:xfrm>
            <a:off x="517300" y="1099175"/>
            <a:ext cx="132900" cy="286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8"/>
          <p:cNvSpPr/>
          <p:nvPr/>
        </p:nvSpPr>
        <p:spPr>
          <a:xfrm>
            <a:off x="976275" y="1396875"/>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8"/>
          <p:cNvSpPr/>
          <p:nvPr/>
        </p:nvSpPr>
        <p:spPr>
          <a:xfrm>
            <a:off x="739000" y="2014675"/>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8"/>
          <p:cNvSpPr/>
          <p:nvPr/>
        </p:nvSpPr>
        <p:spPr>
          <a:xfrm>
            <a:off x="1098300" y="2571750"/>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8"/>
          <p:cNvSpPr/>
          <p:nvPr/>
        </p:nvSpPr>
        <p:spPr>
          <a:xfrm>
            <a:off x="976275" y="1705775"/>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48"/>
          <p:cNvPicPr preferRelativeResize="0"/>
          <p:nvPr/>
        </p:nvPicPr>
        <p:blipFill>
          <a:blip r:embed="rId3">
            <a:alphaModFix/>
          </a:blip>
          <a:stretch>
            <a:fillRect/>
          </a:stretch>
        </p:blipFill>
        <p:spPr>
          <a:xfrm rot="10800000">
            <a:off x="3566625" y="1091500"/>
            <a:ext cx="2010750" cy="2010750"/>
          </a:xfrm>
          <a:prstGeom prst="rect">
            <a:avLst/>
          </a:prstGeom>
          <a:noFill/>
          <a:ln>
            <a:noFill/>
          </a:ln>
        </p:spPr>
      </p:pic>
      <p:sp>
        <p:nvSpPr>
          <p:cNvPr id="372" name="Google Shape;372;p48"/>
          <p:cNvSpPr/>
          <p:nvPr/>
        </p:nvSpPr>
        <p:spPr>
          <a:xfrm rot="-5400000">
            <a:off x="-1335900" y="-1413412"/>
            <a:ext cx="2582850" cy="7020575"/>
          </a:xfrm>
          <a:prstGeom prst="flowChartManualOperation">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8"/>
          <p:cNvSpPr/>
          <p:nvPr/>
        </p:nvSpPr>
        <p:spPr>
          <a:xfrm>
            <a:off x="748550" y="2502450"/>
            <a:ext cx="251400" cy="2586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8"/>
          <p:cNvSpPr/>
          <p:nvPr/>
        </p:nvSpPr>
        <p:spPr>
          <a:xfrm rot="5400000">
            <a:off x="2262875" y="1051175"/>
            <a:ext cx="193800" cy="2020200"/>
          </a:xfrm>
          <a:prstGeom prst="upDownArrow">
            <a:avLst>
              <a:gd name="adj1" fmla="val 50000"/>
              <a:gd name="adj2" fmla="val 719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258100" y="1766875"/>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Demo: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0"/>
          <p:cNvSpPr txBox="1">
            <a:spLocks noGrp="1"/>
          </p:cNvSpPr>
          <p:nvPr>
            <p:ph type="ctrTitle"/>
          </p:nvPr>
        </p:nvSpPr>
        <p:spPr>
          <a:xfrm>
            <a:off x="0" y="644125"/>
            <a:ext cx="91440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Thank you for your attention,</a:t>
            </a:r>
            <a:endParaRPr/>
          </a:p>
          <a:p>
            <a:pPr marL="0" lvl="0" indent="0" algn="l" rtl="0">
              <a:spcBef>
                <a:spcPts val="0"/>
              </a:spcBef>
              <a:spcAft>
                <a:spcPts val="0"/>
              </a:spcAft>
              <a:buNone/>
            </a:pPr>
            <a:r>
              <a:rPr lang="es"/>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9500" y="437475"/>
            <a:ext cx="32181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What is the Issue?</a:t>
            </a:r>
            <a:endParaRPr/>
          </a:p>
        </p:txBody>
      </p:sp>
      <p:sp>
        <p:nvSpPr>
          <p:cNvPr id="93" name="Google Shape;93;p16"/>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Problem Explanation:  </a:t>
            </a:r>
            <a:r>
              <a:rPr lang="es" sz="1800">
                <a:solidFill>
                  <a:srgbClr val="B7B7B7"/>
                </a:solidFill>
              </a:rPr>
              <a:t>Obstacle Avoidance</a:t>
            </a:r>
            <a:endParaRPr sz="1800">
              <a:solidFill>
                <a:srgbClr val="B7B7B7"/>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Problem Explanation:  </a:t>
            </a:r>
            <a:r>
              <a:rPr lang="es" sz="1800">
                <a:solidFill>
                  <a:srgbClr val="B7B7B7"/>
                </a:solidFill>
              </a:rPr>
              <a:t>Obstacle Avoidance</a:t>
            </a:r>
            <a:endParaRPr sz="1800">
              <a:solidFill>
                <a:srgbClr val="B7B7B7"/>
              </a:solidFill>
            </a:endParaRPr>
          </a:p>
        </p:txBody>
      </p:sp>
      <p:pic>
        <p:nvPicPr>
          <p:cNvPr id="99" name="Google Shape;99;p17"/>
          <p:cNvPicPr preferRelativeResize="0"/>
          <p:nvPr/>
        </p:nvPicPr>
        <p:blipFill>
          <a:blip r:embed="rId3">
            <a:alphaModFix/>
          </a:blip>
          <a:stretch>
            <a:fillRect/>
          </a:stretch>
        </p:blipFill>
        <p:spPr>
          <a:xfrm>
            <a:off x="603775" y="621675"/>
            <a:ext cx="7936449" cy="446065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Problem Explanation:  </a:t>
            </a:r>
            <a:r>
              <a:rPr lang="es" sz="1800">
                <a:solidFill>
                  <a:srgbClr val="B7B7B7"/>
                </a:solidFill>
              </a:rPr>
              <a:t>Obstacle Avoidance</a:t>
            </a:r>
            <a:endParaRPr sz="1800">
              <a:solidFill>
                <a:srgbClr val="B7B7B7"/>
              </a:solidFill>
            </a:endParaRPr>
          </a:p>
        </p:txBody>
      </p:sp>
      <p:pic>
        <p:nvPicPr>
          <p:cNvPr id="105" name="Google Shape;105;p18"/>
          <p:cNvPicPr preferRelativeResize="0"/>
          <p:nvPr/>
        </p:nvPicPr>
        <p:blipFill>
          <a:blip r:embed="rId3">
            <a:alphaModFix/>
          </a:blip>
          <a:stretch>
            <a:fillRect/>
          </a:stretch>
        </p:blipFill>
        <p:spPr>
          <a:xfrm>
            <a:off x="603775" y="621675"/>
            <a:ext cx="7938302" cy="446065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 sz="3000"/>
              <a:t>Multiple Targeting</a:t>
            </a:r>
            <a:endParaRPr sz="3000"/>
          </a:p>
        </p:txBody>
      </p:sp>
      <p:sp>
        <p:nvSpPr>
          <p:cNvPr id="111" name="Google Shape;111;p19"/>
          <p:cNvSpPr txBox="1">
            <a:spLocks noGrp="1"/>
          </p:cNvSpPr>
          <p:nvPr>
            <p:ph type="title"/>
          </p:nvPr>
        </p:nvSpPr>
        <p:spPr>
          <a:xfrm>
            <a:off x="0" y="1397350"/>
            <a:ext cx="45720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Problem Explanation</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9500" y="437475"/>
            <a:ext cx="32181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What is the Issue?</a:t>
            </a:r>
            <a:endParaRPr/>
          </a:p>
        </p:txBody>
      </p:sp>
      <p:sp>
        <p:nvSpPr>
          <p:cNvPr id="117" name="Google Shape;117;p20"/>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Problem Explanation:  </a:t>
            </a:r>
            <a:r>
              <a:rPr lang="es" sz="1800">
                <a:solidFill>
                  <a:srgbClr val="B7B7B7"/>
                </a:solidFill>
              </a:rPr>
              <a:t>Multiple Targeting</a:t>
            </a:r>
            <a:endParaRPr sz="1800">
              <a:solidFill>
                <a:srgbClr val="B7B7B7"/>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9500" y="0"/>
            <a:ext cx="88245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dk1"/>
                </a:solidFill>
              </a:rPr>
              <a:t>Problem Explanation:  </a:t>
            </a:r>
            <a:r>
              <a:rPr lang="es" sz="1800">
                <a:solidFill>
                  <a:srgbClr val="B7B7B7"/>
                </a:solidFill>
              </a:rPr>
              <a:t>Multiple Targeting</a:t>
            </a:r>
            <a:endParaRPr sz="1800">
              <a:solidFill>
                <a:srgbClr val="B7B7B7"/>
              </a:solidFill>
            </a:endParaRPr>
          </a:p>
        </p:txBody>
      </p:sp>
      <p:pic>
        <p:nvPicPr>
          <p:cNvPr id="123" name="Google Shape;123;p21"/>
          <p:cNvPicPr preferRelativeResize="0"/>
          <p:nvPr/>
        </p:nvPicPr>
        <p:blipFill>
          <a:blip r:embed="rId3">
            <a:alphaModFix/>
          </a:blip>
          <a:stretch>
            <a:fillRect/>
          </a:stretch>
        </p:blipFill>
        <p:spPr>
          <a:xfrm>
            <a:off x="603775" y="621675"/>
            <a:ext cx="7938302" cy="4446446"/>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931</Words>
  <Application>Microsoft Office PowerPoint</Application>
  <PresentationFormat>On-screen Show (16:9)</PresentationFormat>
  <Paragraphs>109</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Abel</vt:lpstr>
      <vt:lpstr>Lato</vt:lpstr>
      <vt:lpstr>Raleway</vt:lpstr>
      <vt:lpstr>Arial</vt:lpstr>
      <vt:lpstr>Times New Roman</vt:lpstr>
      <vt:lpstr>Swiss</vt:lpstr>
      <vt:lpstr>Camera Obstacle Avoidance And Multiple Targeting</vt:lpstr>
      <vt:lpstr>Introduction: </vt:lpstr>
      <vt:lpstr>Problem Explanation</vt:lpstr>
      <vt:lpstr>What is the Issue?</vt:lpstr>
      <vt:lpstr>Problem Explanation:  Obstacle Avoidance</vt:lpstr>
      <vt:lpstr>Problem Explanation:  Obstacle Avoidance</vt:lpstr>
      <vt:lpstr>Problem Explanation</vt:lpstr>
      <vt:lpstr>What is the Issue?</vt:lpstr>
      <vt:lpstr>Problem Explanation:  Multiple Targeting</vt:lpstr>
      <vt:lpstr>Obstacle Avoidance</vt:lpstr>
      <vt:lpstr>Obstacle Avoidance:  Detecting The Problem</vt:lpstr>
      <vt:lpstr>Obstacle Avoidance:  Detecting The Problem</vt:lpstr>
      <vt:lpstr>Obstacle Avoidance:  Detecting The Problem</vt:lpstr>
      <vt:lpstr>Obstacle Avoidance:  Detecting The Problem</vt:lpstr>
      <vt:lpstr>Obstacle Avoidance:  Detecting The Problem</vt:lpstr>
      <vt:lpstr>Obstacle Avoidance:  Detecting The Problem</vt:lpstr>
      <vt:lpstr>Obstacle Avoidance:  Detecting The Problem</vt:lpstr>
      <vt:lpstr>Obstacle Avoidance</vt:lpstr>
      <vt:lpstr>Obstacle Avoidance:  Solving the Problem</vt:lpstr>
      <vt:lpstr>Obstacle Avoidance:  Solving the Problem</vt:lpstr>
      <vt:lpstr>Obstacle Avoidance:  Solving the Problem</vt:lpstr>
      <vt:lpstr>Percentage of Vision &amp; Distance from OP</vt:lpstr>
      <vt:lpstr>Obstacle Avoidance:  Solving the Problem</vt:lpstr>
      <vt:lpstr>Obstacle Avoidance:  Solving the Problem</vt:lpstr>
      <vt:lpstr>Multiple Targeting</vt:lpstr>
      <vt:lpstr>Multiple Targeting:  Detecting the problem</vt:lpstr>
      <vt:lpstr>Multiple Targeting:  Detecting the problem</vt:lpstr>
      <vt:lpstr>Multiple Targeting:  Detecting the problem</vt:lpstr>
      <vt:lpstr>Multiple Targeting</vt:lpstr>
      <vt:lpstr>Multiple Targeting:  Solving the problem</vt:lpstr>
      <vt:lpstr>Multiple Targeting:  Solving the problem</vt:lpstr>
      <vt:lpstr>Multiple Targeting:  Solving the problem</vt:lpstr>
      <vt:lpstr>Multiple Targeting:  Solving the problem</vt:lpstr>
      <vt:lpstr>Multiple Targeting:  Solving the problem</vt:lpstr>
      <vt:lpstr>Multiple Targeting:  Solving the problem</vt:lpstr>
      <vt:lpstr>Multiple Targeting:  Solving the problem</vt:lpstr>
      <vt:lpstr>Demo:</vt:lpstr>
      <vt:lpstr>Thank you for your attention, Any 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Obstacle Avoidance And Multiple Targeting</dc:title>
  <cp:lastModifiedBy>Alexandre Corcia</cp:lastModifiedBy>
  <cp:revision>1</cp:revision>
  <dcterms:modified xsi:type="dcterms:W3CDTF">2019-07-17T10:01:11Z</dcterms:modified>
</cp:coreProperties>
</file>